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6" r:id="rId3"/>
    <p:sldId id="277" r:id="rId4"/>
    <p:sldId id="257" r:id="rId5"/>
    <p:sldId id="258" r:id="rId6"/>
    <p:sldId id="264" r:id="rId7"/>
    <p:sldId id="265" r:id="rId8"/>
    <p:sldId id="278" r:id="rId9"/>
    <p:sldId id="289" r:id="rId10"/>
    <p:sldId id="259" r:id="rId11"/>
    <p:sldId id="284" r:id="rId12"/>
    <p:sldId id="285" r:id="rId13"/>
    <p:sldId id="286" r:id="rId14"/>
    <p:sldId id="287" r:id="rId15"/>
    <p:sldId id="288" r:id="rId16"/>
    <p:sldId id="261" r:id="rId17"/>
    <p:sldId id="262" r:id="rId18"/>
    <p:sldId id="263" r:id="rId19"/>
    <p:sldId id="280" r:id="rId20"/>
    <p:sldId id="281" r:id="rId21"/>
    <p:sldId id="282" r:id="rId22"/>
    <p:sldId id="283" r:id="rId23"/>
    <p:sldId id="279" r:id="rId24"/>
    <p:sldId id="26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22F2"/>
    <a:srgbClr val="FEB0FA"/>
    <a:srgbClr val="C1C955"/>
    <a:srgbClr val="660066"/>
    <a:srgbClr val="CC0066"/>
    <a:srgbClr val="B864BA"/>
    <a:srgbClr val="67B79E"/>
    <a:srgbClr val="800000"/>
    <a:srgbClr val="52C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80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FC22F2"/>
        </a:solidFill>
      </dgm:spPr>
      <dgm:t>
        <a:bodyPr/>
        <a:lstStyle/>
        <a:p>
          <a:pPr>
            <a:lnSpc>
              <a:spcPct val="100000"/>
            </a:lnSpc>
            <a:spcAft>
              <a:spcPts val="1200"/>
            </a:spcAft>
          </a:pPr>
          <a:r>
            <a:rPr lang="ru-RU" sz="16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1600" dirty="0" smtClean="0">
              <a:solidFill>
                <a:srgbClr val="660066"/>
              </a:solidFill>
              <a:latin typeface="+mj-lt"/>
            </a:rPr>
            <a:t>Разработана на основе примерной общеобразовательной программы дошкольного образования                                      «От рождения до школы»                под редакцией  </a:t>
          </a:r>
          <a:r>
            <a:rPr lang="ru-RU" sz="1600" dirty="0" err="1" smtClean="0">
              <a:solidFill>
                <a:srgbClr val="660066"/>
              </a:solidFill>
              <a:latin typeface="+mj-lt"/>
            </a:rPr>
            <a:t>Вераксы</a:t>
          </a:r>
          <a:r>
            <a:rPr lang="ru-RU" sz="1600" dirty="0" smtClean="0">
              <a:solidFill>
                <a:srgbClr val="660066"/>
              </a:solidFill>
              <a:latin typeface="+mj-lt"/>
            </a:rPr>
            <a:t> Н.Е., Комаровой Т.С., Васильевой М.А.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ru-RU" sz="1600" dirty="0" smtClean="0">
            <a:solidFill>
              <a:srgbClr val="660066"/>
            </a:solidFill>
            <a:latin typeface="+mj-lt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ru-RU" sz="1600" dirty="0" smtClean="0">
            <a:solidFill>
              <a:srgbClr val="660066"/>
            </a:solidFill>
            <a:latin typeface="+mj-lt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600" dirty="0" smtClean="0">
              <a:solidFill>
                <a:srgbClr val="660066"/>
              </a:solidFill>
              <a:latin typeface="+mj-lt"/>
            </a:rPr>
            <a:t>  </a:t>
          </a:r>
          <a:endParaRPr lang="ru-RU" sz="1600" b="1" dirty="0">
            <a:solidFill>
              <a:srgbClr val="66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B4142DF9-2D68-4F6C-8C41-C0337E529803}">
      <dgm:prSet/>
      <dgm:spPr>
        <a:solidFill>
          <a:srgbClr val="FEB0FA">
            <a:alpha val="90000"/>
          </a:srgbClr>
        </a:solidFill>
      </dgm:spPr>
      <dgm:t>
        <a:bodyPr vert="vert"/>
        <a:lstStyle/>
        <a:p>
          <a:r>
            <a:rPr lang="ru-RU" b="1" smtClean="0">
              <a:solidFill>
                <a:srgbClr val="CC0066"/>
              </a:solidFill>
              <a:latin typeface="+mj-lt"/>
            </a:rPr>
            <a:t>Основная часть</a:t>
          </a:r>
          <a:endParaRPr lang="ru-RU"/>
        </a:p>
      </dgm:t>
    </dgm:pt>
    <dgm:pt modelId="{B58A85EE-97CC-4B67-B806-666D9D5C8902}" type="parTrans" cxnId="{F2D73953-1164-419A-9588-F7AAD1526C74}">
      <dgm:prSet/>
      <dgm:spPr/>
      <dgm:t>
        <a:bodyPr/>
        <a:lstStyle/>
        <a:p>
          <a:endParaRPr lang="ru-RU"/>
        </a:p>
      </dgm:t>
    </dgm:pt>
    <dgm:pt modelId="{37509AAF-1C01-45A5-A45D-70302E9EE2D7}" type="sibTrans" cxnId="{F2D73953-1164-419A-9588-F7AAD1526C74}">
      <dgm:prSet/>
      <dgm:spPr/>
      <dgm:t>
        <a:bodyPr/>
        <a:lstStyle/>
        <a:p>
          <a:endParaRPr lang="ru-RU"/>
        </a:p>
      </dgm:t>
    </dgm:pt>
    <dgm:pt modelId="{4CB6DDE8-A575-43EC-83F8-476D12105185}">
      <dgm:prSet/>
      <dgm:spPr>
        <a:solidFill>
          <a:srgbClr val="FEB0FA">
            <a:alpha val="90000"/>
          </a:srgbClr>
        </a:solidFill>
      </dgm:spPr>
      <dgm:t>
        <a:bodyPr vert="vert"/>
        <a:lstStyle/>
        <a:p>
          <a:endParaRPr lang="ru-RU" dirty="0"/>
        </a:p>
      </dgm:t>
    </dgm:pt>
    <dgm:pt modelId="{3609DCEB-1D91-4AD8-A8D8-E786290D02C3}" type="parTrans" cxnId="{EB4F760B-115D-4667-B293-2EB34ED7D902}">
      <dgm:prSet/>
      <dgm:spPr/>
      <dgm:t>
        <a:bodyPr/>
        <a:lstStyle/>
        <a:p>
          <a:endParaRPr lang="ru-RU"/>
        </a:p>
      </dgm:t>
    </dgm:pt>
    <dgm:pt modelId="{69C9A2A5-FDE6-49AB-813C-6C0235D5B0A6}" type="sibTrans" cxnId="{EB4F760B-115D-4667-B293-2EB34ED7D902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2000000" custScaleY="100098" custLinFactNeighborX="-168" custLinFactNeighborY="-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 custAng="16200000" custScaleX="91522" custScaleY="24138" custLinFactX="-200000" custLinFactNeighborX="-235221" custLinFactNeighborY="-612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3216F7E4-B800-429F-AF4A-4A75E1F03C09}" type="presOf" srcId="{4CB6DDE8-A575-43EC-83F8-476D12105185}" destId="{49221B50-B010-4910-A37C-5B4443738082}" srcOrd="0" destOrd="1" presId="urn:microsoft.com/office/officeart/2005/8/layout/vList6"/>
    <dgm:cxn modelId="{EB4F760B-115D-4667-B293-2EB34ED7D902}" srcId="{AC5491D6-FC31-4FAD-A83C-9F02B0EE9ACE}" destId="{4CB6DDE8-A575-43EC-83F8-476D12105185}" srcOrd="1" destOrd="0" parTransId="{3609DCEB-1D91-4AD8-A8D8-E786290D02C3}" sibTransId="{69C9A2A5-FDE6-49AB-813C-6C0235D5B0A6}"/>
    <dgm:cxn modelId="{F2D73953-1164-419A-9588-F7AAD1526C74}" srcId="{AC5491D6-FC31-4FAD-A83C-9F02B0EE9ACE}" destId="{B4142DF9-2D68-4F6C-8C41-C0337E529803}" srcOrd="0" destOrd="0" parTransId="{B58A85EE-97CC-4B67-B806-666D9D5C8902}" sibTransId="{37509AAF-1C01-45A5-A45D-70302E9EE2D7}"/>
    <dgm:cxn modelId="{A74BB211-E16E-465C-B8B4-A0B09D537A93}" type="presOf" srcId="{832B8C87-51C2-47B0-8FD4-8AF8A21BC442}" destId="{E1E194AE-EA24-43A0-9851-BDC8239A95BF}" srcOrd="0" destOrd="0" presId="urn:microsoft.com/office/officeart/2005/8/layout/vList6"/>
    <dgm:cxn modelId="{90993FA3-EE3C-4455-A68D-480007E57788}" type="presOf" srcId="{AC5491D6-FC31-4FAD-A83C-9F02B0EE9ACE}" destId="{C09DE736-C655-4EC2-B278-CF97F0259823}" srcOrd="0" destOrd="0" presId="urn:microsoft.com/office/officeart/2005/8/layout/vList6"/>
    <dgm:cxn modelId="{CAB8273E-2BFF-45FD-A868-D2A1BE26E28E}" type="presOf" srcId="{B4142DF9-2D68-4F6C-8C41-C0337E529803}" destId="{49221B50-B010-4910-A37C-5B4443738082}" srcOrd="0" destOrd="0" presId="urn:microsoft.com/office/officeart/2005/8/layout/vList6"/>
    <dgm:cxn modelId="{BE090F69-1584-4A6C-BD0E-BE6F8BFBEE47}" type="presParOf" srcId="{E1E194AE-EA24-43A0-9851-BDC8239A95BF}" destId="{1C356400-8F56-47F5-A05B-CACD0D930B12}" srcOrd="0" destOrd="0" presId="urn:microsoft.com/office/officeart/2005/8/layout/vList6"/>
    <dgm:cxn modelId="{DD091638-2831-4A41-82A2-0740CBCC178C}" type="presParOf" srcId="{1C356400-8F56-47F5-A05B-CACD0D930B12}" destId="{C09DE736-C655-4EC2-B278-CF97F0259823}" srcOrd="0" destOrd="0" presId="urn:microsoft.com/office/officeart/2005/8/layout/vList6"/>
    <dgm:cxn modelId="{48EA836E-7163-4A32-AE39-D177942C1368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 rot="16200000">
          <a:off x="2790528" y="-428580"/>
          <a:ext cx="261490" cy="1118651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" wrap="square" lIns="3175" tIns="3175" rIns="3175" bIns="3175" numCol="1" spcCol="1270" anchor="t" anchorCtr="0">
          <a:noAutofit/>
        </a:bodyPr>
        <a:lstStyle/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00" b="1" kern="1200" smtClean="0">
              <a:solidFill>
                <a:srgbClr val="CC0066"/>
              </a:solidFill>
              <a:latin typeface="+mj-lt"/>
            </a:rPr>
            <a:t>Основная часть</a:t>
          </a:r>
          <a:endParaRPr lang="ru-RU" sz="500" kern="1200"/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00" kern="1200" dirty="0"/>
        </a:p>
      </dsp:txBody>
      <dsp:txXfrm>
        <a:off x="2839558" y="-239720"/>
        <a:ext cx="163431" cy="838989"/>
      </dsp:txXfrm>
    </dsp:sp>
    <dsp:sp modelId="{C09DE736-C655-4EC2-B278-CF97F0259823}">
      <dsp:nvSpPr>
        <dsp:cNvPr id="0" name=""/>
        <dsp:cNvSpPr/>
      </dsp:nvSpPr>
      <dsp:spPr>
        <a:xfrm>
          <a:off x="0" y="0"/>
          <a:ext cx="3809515" cy="4638942"/>
        </a:xfrm>
        <a:prstGeom prst="roundRect">
          <a:avLst/>
        </a:prstGeom>
        <a:solidFill>
          <a:srgbClr val="FC22F2"/>
        </a:solidFill>
        <a:ln w="2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1200"/>
            </a:spcAft>
          </a:pPr>
          <a:r>
            <a:rPr lang="ru-RU" sz="1600" b="1" kern="1200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1600" kern="1200" dirty="0" smtClean="0">
              <a:solidFill>
                <a:srgbClr val="660066"/>
              </a:solidFill>
              <a:latin typeface="+mj-lt"/>
            </a:rPr>
            <a:t>Разработана на основе примерной общеобразовательной программы дошкольного образования                                      «От рождения до школы»                под редакцией  </a:t>
          </a:r>
          <a:r>
            <a:rPr lang="ru-RU" sz="1600" kern="1200" dirty="0" err="1" smtClean="0">
              <a:solidFill>
                <a:srgbClr val="660066"/>
              </a:solidFill>
              <a:latin typeface="+mj-lt"/>
            </a:rPr>
            <a:t>Вераксы</a:t>
          </a:r>
          <a:r>
            <a:rPr lang="ru-RU" sz="1600" kern="1200" dirty="0" smtClean="0">
              <a:solidFill>
                <a:srgbClr val="660066"/>
              </a:solidFill>
              <a:latin typeface="+mj-lt"/>
            </a:rPr>
            <a:t> Н.Е., Комаровой Т.С., Васильевой М.А.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solidFill>
              <a:srgbClr val="660066"/>
            </a:solidFill>
            <a:latin typeface="+mj-lt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solidFill>
              <a:srgbClr val="660066"/>
            </a:solidFill>
            <a:latin typeface="+mj-lt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660066"/>
              </a:solidFill>
              <a:latin typeface="+mj-lt"/>
            </a:rPr>
            <a:t>  </a:t>
          </a:r>
          <a:endParaRPr lang="ru-RU" sz="1600" b="1" kern="1200" dirty="0">
            <a:solidFill>
              <a:srgbClr val="66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5965" y="185965"/>
        <a:ext cx="3437585" cy="4267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87" y="-23750"/>
            <a:ext cx="9175666" cy="688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468" y="620688"/>
            <a:ext cx="64807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>
                  <a:solidFill>
                    <a:srgbClr val="FEB0FA"/>
                  </a:solidFill>
                </a:ln>
                <a:solidFill>
                  <a:srgbClr val="660066"/>
                </a:solidFill>
                <a:latin typeface="+mj-lt"/>
              </a:rPr>
              <a:t>Краткая презентация </a:t>
            </a:r>
          </a:p>
          <a:p>
            <a:pPr algn="ctr"/>
            <a:r>
              <a:rPr lang="ru-RU" sz="2800" b="1" dirty="0" smtClean="0">
                <a:ln>
                  <a:solidFill>
                    <a:srgbClr val="FEB0FA"/>
                  </a:solidFill>
                </a:ln>
                <a:solidFill>
                  <a:srgbClr val="660066"/>
                </a:solidFill>
                <a:latin typeface="+mj-lt"/>
              </a:rPr>
              <a:t>Основной образовательной программы  </a:t>
            </a:r>
          </a:p>
          <a:p>
            <a:pPr algn="ctr"/>
            <a:r>
              <a:rPr lang="ru-RU" sz="2800" dirty="0" smtClean="0">
                <a:ln>
                  <a:solidFill>
                    <a:srgbClr val="FEB0FA"/>
                  </a:solidFill>
                </a:ln>
                <a:solidFill>
                  <a:srgbClr val="660066"/>
                </a:solidFill>
                <a:latin typeface="+mj-lt"/>
              </a:rPr>
              <a:t> муниципального бюджетного дошкольного образовательного учреждения </a:t>
            </a:r>
          </a:p>
          <a:p>
            <a:pPr algn="ctr"/>
            <a:r>
              <a:rPr lang="ru-RU" sz="2800" dirty="0" smtClean="0">
                <a:ln>
                  <a:solidFill>
                    <a:srgbClr val="FEB0FA"/>
                  </a:solidFill>
                </a:ln>
                <a:solidFill>
                  <a:srgbClr val="660066"/>
                </a:solidFill>
                <a:latin typeface="+mj-lt"/>
              </a:rPr>
              <a:t>«</a:t>
            </a:r>
            <a:r>
              <a:rPr lang="ru-RU" sz="2800" dirty="0" err="1">
                <a:ln>
                  <a:solidFill>
                    <a:srgbClr val="FEB0FA"/>
                  </a:solidFill>
                </a:ln>
                <a:solidFill>
                  <a:srgbClr val="660066"/>
                </a:solidFill>
                <a:latin typeface="+mj-lt"/>
              </a:rPr>
              <a:t>Н</a:t>
            </a:r>
            <a:r>
              <a:rPr lang="ru-RU" sz="2800" dirty="0" err="1" smtClean="0">
                <a:ln>
                  <a:solidFill>
                    <a:srgbClr val="FEB0FA"/>
                  </a:solidFill>
                </a:ln>
                <a:solidFill>
                  <a:srgbClr val="660066"/>
                </a:solidFill>
                <a:latin typeface="+mj-lt"/>
              </a:rPr>
              <a:t>овоалимовский</a:t>
            </a:r>
            <a:r>
              <a:rPr lang="ru-RU" sz="2800" dirty="0" smtClean="0">
                <a:ln>
                  <a:solidFill>
                    <a:srgbClr val="FEB0FA"/>
                  </a:solidFill>
                </a:ln>
                <a:solidFill>
                  <a:srgbClr val="660066"/>
                </a:solidFill>
                <a:latin typeface="+mj-lt"/>
              </a:rPr>
              <a:t> детский сад» </a:t>
            </a:r>
            <a:r>
              <a:rPr lang="ru-RU" sz="2800" dirty="0" err="1" smtClean="0">
                <a:ln>
                  <a:solidFill>
                    <a:srgbClr val="FEB0FA"/>
                  </a:solidFill>
                </a:ln>
                <a:solidFill>
                  <a:srgbClr val="660066"/>
                </a:solidFill>
                <a:latin typeface="+mj-lt"/>
              </a:rPr>
              <a:t>Актанышского</a:t>
            </a:r>
            <a:r>
              <a:rPr lang="ru-RU" sz="2800" dirty="0" smtClean="0">
                <a:ln>
                  <a:solidFill>
                    <a:srgbClr val="FEB0FA"/>
                  </a:solidFill>
                </a:ln>
                <a:solidFill>
                  <a:srgbClr val="660066"/>
                </a:solidFill>
                <a:latin typeface="+mj-lt"/>
              </a:rPr>
              <a:t> муниципального района Республики Татарстан</a:t>
            </a:r>
            <a:endParaRPr lang="ru-RU" sz="2800" dirty="0">
              <a:ln>
                <a:solidFill>
                  <a:srgbClr val="FEB0FA"/>
                </a:solidFill>
              </a:ln>
              <a:solidFill>
                <a:srgbClr val="660066"/>
              </a:solidFill>
              <a:latin typeface="+mj-lt"/>
            </a:endParaRPr>
          </a:p>
        </p:txBody>
      </p:sp>
    </p:spTree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spc="50" dirty="0" smtClean="0">
                <a:ln w="11430">
                  <a:solidFill>
                    <a:srgbClr val="FEB0FA"/>
                  </a:solidFill>
                </a:ln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2700" b="1" spc="50" dirty="0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Образовательная деятельность в соответствии         с направлениями развития ребенка</a:t>
            </a:r>
            <a:endParaRPr lang="ru-RU" sz="2700" b="1" i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142984"/>
            <a:ext cx="8572560" cy="53103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1600" b="1" dirty="0" smtClean="0">
                <a:solidFill>
                  <a:srgbClr val="CC0066"/>
                </a:solidFill>
                <a:latin typeface="+mj-lt"/>
                <a:cs typeface="Times New Roman" pitchFamily="18" charset="0"/>
              </a:rPr>
              <a:t>Социально-коммуникативное развитие.</a:t>
            </a:r>
            <a:endParaRPr lang="ru-RU" sz="800" b="1" dirty="0" smtClean="0">
              <a:solidFill>
                <a:srgbClr val="CC0066"/>
              </a:solidFill>
              <a:latin typeface="+mj-lt"/>
              <a:cs typeface="Times New Roman" pitchFamily="18" charset="0"/>
            </a:endParaRPr>
          </a:p>
          <a:p>
            <a:pPr mar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b="1" dirty="0" smtClean="0">
                <a:solidFill>
                  <a:srgbClr val="660066"/>
                </a:solidFill>
                <a:latin typeface="+mj-lt"/>
              </a:rPr>
              <a:t>Цель:</a:t>
            </a: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</a:t>
            </a:r>
            <a:r>
              <a:rPr lang="ru-RU" sz="1600" i="1" dirty="0" smtClean="0">
                <a:solidFill>
                  <a:srgbClr val="660066"/>
                </a:solidFill>
                <a:latin typeface="+mj-lt"/>
              </a:rPr>
              <a:t>   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Позитивная социализация детей дошкольного возраста, приобщение к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</a:rPr>
              <a:t>социо-культурным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нормам, традициям семьи, общества и государства.</a:t>
            </a:r>
          </a:p>
          <a:p>
            <a:pPr mar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b="1" dirty="0" smtClean="0">
                <a:solidFill>
                  <a:srgbClr val="660066"/>
                </a:solidFill>
                <a:latin typeface="+mj-lt"/>
              </a:rPr>
              <a:t>Задачи:</a:t>
            </a:r>
            <a:endParaRPr lang="ru-RU" sz="1600" dirty="0" smtClean="0">
              <a:solidFill>
                <a:srgbClr val="660066"/>
              </a:solidFill>
              <a:latin typeface="+mj-lt"/>
            </a:endParaRPr>
          </a:p>
          <a:p>
            <a:pPr marL="0" lv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Усвоение норм и ценностей, принятых в обществе, включая моральные и нравственные ценности.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Развитие общения и взаимодействия ребёнка со взрослыми и сверстниками, формирование готовности  к совместной деятельности со сверстниками.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Становление самостоятельности, целенаправленности и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</a:rPr>
              <a:t>саморегуляции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собственных действий.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Развитие социального и эмоционального интеллекта, эмоциональной отзывчивости, сопереживания.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Формирование уважительного отношения и чувства принадлежности к своей семье и к сообществу детей и взрослых в ДОУ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Формирование позитивных установок к различным видам труда и творчества. 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Формирование основ безопасного поведения в быту, социуме, природе.</a:t>
            </a:r>
            <a:endParaRPr lang="ru-RU" sz="1600" dirty="0" smtClean="0"/>
          </a:p>
          <a:p>
            <a:pPr marL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660066"/>
                </a:solidFill>
                <a:latin typeface="+mj-lt"/>
              </a:rPr>
              <a:t>Направления работы: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spcAft>
                <a:spcPts val="600"/>
              </a:spcAft>
            </a:pPr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1)  Социализация, развитие общения, нравственное воспитание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spcAft>
                <a:spcPts val="600"/>
              </a:spcAft>
            </a:pPr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2)  Ребенок в семье и сообществе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spcAft>
                <a:spcPts val="600"/>
              </a:spcAft>
            </a:pPr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3)  Самообслуживание, самостоятельность, трудовое воспитание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spcAft>
                <a:spcPts val="600"/>
              </a:spcAft>
            </a:pPr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4)  Формирование основ безопасности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435280" cy="10527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spc="50" dirty="0" smtClean="0">
                <a:ln w="11430">
                  <a:solidFill>
                    <a:srgbClr val="FEB0FA"/>
                  </a:solidFill>
                </a:ln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2700" b="1" spc="50" dirty="0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Образовательная деятельность в соответствии с направлениями развития ребенка</a:t>
            </a:r>
            <a:endParaRPr lang="ru-RU" sz="2700" b="1" i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142984"/>
            <a:ext cx="8572560" cy="5598384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C0066"/>
                </a:solidFill>
                <a:latin typeface="+mj-lt"/>
                <a:cs typeface="Times New Roman" pitchFamily="18" charset="0"/>
              </a:rPr>
              <a:t> Познавательное развитие. </a:t>
            </a:r>
            <a:endParaRPr lang="ru-RU" sz="800" b="1" dirty="0" smtClean="0">
              <a:solidFill>
                <a:srgbClr val="CC0066"/>
              </a:solidFill>
              <a:latin typeface="+mj-lt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660066"/>
                </a:solidFill>
                <a:latin typeface="+mj-lt"/>
              </a:rPr>
              <a:t>Цель:  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Развитие  интересов  детей,  любознательности  и  познавательной  мотивации.</a:t>
            </a:r>
          </a:p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660066"/>
                </a:solidFill>
                <a:latin typeface="+mj-lt"/>
              </a:rPr>
              <a:t>Задачи: </a:t>
            </a:r>
            <a:endParaRPr lang="ru-RU" sz="1600" dirty="0" smtClean="0">
              <a:solidFill>
                <a:srgbClr val="660066"/>
              </a:solidFill>
              <a:latin typeface="+mj-lt"/>
            </a:endParaRP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Формирование  познавательных  действий,  становление  сознания;  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Развитие  воображения  и  творческой активности; 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Формирование первичных представлений: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о себе, других людях, объектах окружающего мира,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о свойствах и отношениях объектов окружающего  мира  (форме,  цвете,  размере, материале, 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</a:rPr>
              <a:t>зву-чании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,  ритме, темпе, количестве, числе, части и целом, пространстве и  времени, движении  и  покое,  причинах  и  следствиях  и  др.),  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о  малой  родине  и  Отечестве,  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представлений  о 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</a:rPr>
              <a:t>социокультурных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 ценностях  нашего  народа,  об  отечественных традициях и праздниках, 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о планете Земля как общем доме людей, об особенностях ее природы, многообразии стран и  народов мира.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b="1" dirty="0" smtClean="0">
                <a:solidFill>
                  <a:srgbClr val="660066"/>
                </a:solidFill>
                <a:latin typeface="+mj-lt"/>
              </a:rPr>
              <a:t>Направления работы:</a:t>
            </a:r>
            <a:endParaRPr lang="ru-RU" sz="16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1)  Формирование элементарных математических представлений.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2)  Развитие познавательно-исследовательской деятельности.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3)  Ознакомление с предметным окружением.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4)  Ознакомление с социальным миром.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5)  Ознакомление с миром природы.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</a:t>
            </a:r>
            <a:r>
              <a:rPr lang="ru-RU" sz="1600" i="1" dirty="0" smtClean="0">
                <a:solidFill>
                  <a:srgbClr val="660066"/>
                </a:solidFill>
                <a:latin typeface="+mj-lt"/>
              </a:rPr>
              <a:t> 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b="1" dirty="0" smtClean="0">
                <a:solidFill>
                  <a:srgbClr val="660066"/>
                </a:solidFill>
                <a:latin typeface="+mj-lt"/>
              </a:rPr>
              <a:t> </a:t>
            </a:r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spc="50" dirty="0" smtClean="0">
                <a:ln w="11430">
                  <a:solidFill>
                    <a:srgbClr val="FEB0FA"/>
                  </a:solidFill>
                </a:ln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2700" b="1" spc="50" dirty="0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Образовательная деятельность в соответствии          с направлениями развития ребенка</a:t>
            </a:r>
            <a:endParaRPr lang="ru-RU" sz="2700" b="1" i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357298"/>
            <a:ext cx="8572560" cy="5000660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C0066"/>
                </a:solidFill>
                <a:latin typeface="+mj-lt"/>
                <a:cs typeface="Times New Roman" pitchFamily="18" charset="0"/>
              </a:rPr>
              <a:t> Речевое развитие.</a:t>
            </a:r>
          </a:p>
          <a:p>
            <a:pPr marL="0">
              <a:spcBef>
                <a:spcPts val="0"/>
              </a:spcBef>
              <a:buNone/>
            </a:pPr>
            <a:endParaRPr lang="ru-RU" sz="800" b="1" dirty="0" smtClean="0">
              <a:solidFill>
                <a:srgbClr val="CC0066"/>
              </a:solidFill>
              <a:latin typeface="+mj-lt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660066"/>
                </a:solidFill>
                <a:latin typeface="+mj-lt"/>
              </a:rPr>
              <a:t>Цель:  </a:t>
            </a: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Владение  речью  как  средством  общения  и  культуры.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660066"/>
                </a:solidFill>
                <a:latin typeface="+mj-lt"/>
              </a:rPr>
              <a:t>Задачи:</a:t>
            </a:r>
            <a:endParaRPr lang="ru-RU" sz="1600" dirty="0" smtClean="0">
              <a:solidFill>
                <a:srgbClr val="660066"/>
              </a:solidFill>
              <a:latin typeface="+mj-lt"/>
            </a:endParaRPr>
          </a:p>
          <a:p>
            <a:pPr lvl="0"/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Обогащение  активного  словаря;  развитие  связной,  грамматически правильной</a:t>
            </a:r>
          </a:p>
          <a:p>
            <a:pPr lvl="0">
              <a:buNone/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диалогической и монологической речи.</a:t>
            </a:r>
          </a:p>
          <a:p>
            <a:pPr lvl="0"/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Развитие речевого творчества.</a:t>
            </a:r>
          </a:p>
          <a:p>
            <a:pPr lvl="0"/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Развитие звуковой и интонационной культуры речи, фонематического  слуха.</a:t>
            </a:r>
          </a:p>
          <a:p>
            <a:pPr lvl="0"/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Знакомство  с  книжной  культурой,  детской  литературой, понимание на слух текстов</a:t>
            </a:r>
          </a:p>
          <a:p>
            <a:pPr lvl="0">
              <a:buNone/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различных жанров детской литературы; </a:t>
            </a:r>
          </a:p>
          <a:p>
            <a:pPr lvl="0"/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Формирование  звуковой  аналитико-синтетической  активности  как  предпосылки                   </a:t>
            </a:r>
          </a:p>
          <a:p>
            <a:pPr>
              <a:buNone/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обучения грамоте</a:t>
            </a:r>
          </a:p>
          <a:p>
            <a:pPr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b="1" dirty="0" smtClean="0">
                <a:solidFill>
                  <a:srgbClr val="660066"/>
                </a:solidFill>
                <a:latin typeface="+mj-lt"/>
              </a:rPr>
              <a:t> </a:t>
            </a:r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spc="50" dirty="0" smtClean="0">
                <a:ln w="11430">
                  <a:solidFill>
                    <a:srgbClr val="FEB0FA"/>
                  </a:solidFill>
                </a:ln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2700" b="1" spc="50" dirty="0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Образовательная деятельность в соответствии         с направлениями развития ребенка</a:t>
            </a:r>
            <a:endParaRPr lang="ru-RU" sz="2700" b="1" i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214422"/>
            <a:ext cx="8501122" cy="5143536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C0066"/>
                </a:solidFill>
                <a:latin typeface="+mj-lt"/>
                <a:cs typeface="Times New Roman" pitchFamily="18" charset="0"/>
              </a:rPr>
              <a:t>  Художественно-эстетическое  развитие. </a:t>
            </a:r>
          </a:p>
          <a:p>
            <a:pPr marL="0">
              <a:spcBef>
                <a:spcPts val="0"/>
              </a:spcBef>
              <a:buNone/>
            </a:pPr>
            <a:endParaRPr lang="ru-RU" sz="800" b="1" dirty="0" smtClean="0">
              <a:solidFill>
                <a:srgbClr val="CC0066"/>
              </a:solidFill>
              <a:latin typeface="+mj-lt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660066"/>
                </a:solidFill>
                <a:latin typeface="+mj-lt"/>
              </a:rPr>
              <a:t> Цели:    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Становление  эстетического  отношения  к  окружающему  миру,  воспитание интереса к </a:t>
            </a:r>
          </a:p>
          <a:p>
            <a:pPr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художественно- творческой деятельности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660066"/>
                </a:solidFill>
                <a:latin typeface="+mj-lt"/>
              </a:rPr>
              <a:t> Задачи:  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Формирование интереса к эстетической стороне окружающей действительности, эстетического </a:t>
            </a:r>
          </a:p>
          <a:p>
            <a:pPr lvl="0"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отношения к предметам и явлениям окружающего мира, произведениям искусства;</a:t>
            </a: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Воспитание интереса к художественно- творческой деятельности. </a:t>
            </a: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Развитие  эстетических  чувств  детей, художественного  восприятия, образных  представлений,</a:t>
            </a:r>
          </a:p>
          <a:p>
            <a:pPr lvl="0"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воображения,  художественно-творческих  способностей. </a:t>
            </a: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Развитие  детского  художественного  творчества,  интереса  к  самостоятельной  творческой </a:t>
            </a:r>
          </a:p>
          <a:p>
            <a:pPr lvl="0"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деятельности  (изобразительной,  конструктивно-модельной,  музыкальной  и  др.).</a:t>
            </a: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Удовлетворение  потребности  детей  в самовыражении.</a:t>
            </a:r>
          </a:p>
          <a:p>
            <a:pPr lvl="0">
              <a:buNone/>
            </a:pPr>
            <a:endParaRPr lang="ru-RU" sz="800" dirty="0" smtClean="0">
              <a:solidFill>
                <a:srgbClr val="660066"/>
              </a:solidFill>
              <a:latin typeface="+mj-lt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660066"/>
                </a:solidFill>
                <a:latin typeface="+mj-lt"/>
              </a:rPr>
              <a:t> Направления: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1)  Приобщение к искусству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2)  Изобразительная деятельность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3)  Конструктивно-модельная деятельность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4)  Музыкальная деятельность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buNone/>
            </a:pP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660066"/>
                </a:solidFill>
                <a:latin typeface="+mj-lt"/>
              </a:rPr>
              <a:t> </a:t>
            </a:r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spc="50" dirty="0" smtClean="0">
                <a:ln w="11430">
                  <a:solidFill>
                    <a:srgbClr val="FEB0FA"/>
                  </a:solidFill>
                </a:ln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2700" b="1" spc="50" dirty="0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Образовательная деятельность в соответствии         с направлениями развития ребенка</a:t>
            </a:r>
            <a:endParaRPr lang="ru-RU" sz="2700" b="1" i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142984"/>
            <a:ext cx="8501122" cy="5214974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C0066"/>
                </a:solidFill>
                <a:latin typeface="+mj-lt"/>
                <a:cs typeface="Times New Roman" pitchFamily="18" charset="0"/>
              </a:rPr>
              <a:t>Физическое  развитие. </a:t>
            </a:r>
          </a:p>
          <a:p>
            <a:pPr marL="0">
              <a:spcBef>
                <a:spcPts val="0"/>
              </a:spcBef>
              <a:buNone/>
            </a:pPr>
            <a:endParaRPr lang="ru-RU" sz="800" b="1" dirty="0" smtClean="0">
              <a:solidFill>
                <a:srgbClr val="CC0066"/>
              </a:solidFill>
              <a:latin typeface="+mj-lt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660066"/>
                </a:solidFill>
                <a:latin typeface="+mj-lt"/>
              </a:rPr>
              <a:t>Цели:    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1. Обеспечение гармоничного физического развития.</a:t>
            </a:r>
          </a:p>
          <a:p>
            <a:pPr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               2. Формирование начальных представлений о здоровом образе жизни.</a:t>
            </a:r>
          </a:p>
          <a:p>
            <a:pPr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               3. Формирование потребности в ежедневной двигательной деятельности.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660066"/>
                </a:solidFill>
                <a:latin typeface="+mj-lt"/>
              </a:rPr>
              <a:t>Задачи: 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>
              <a:buNone/>
            </a:pPr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    </a:t>
            </a:r>
            <a:r>
              <a:rPr lang="ru-RU" sz="1400" i="1" u="sng" dirty="0" smtClean="0">
                <a:solidFill>
                  <a:srgbClr val="660066"/>
                </a:solidFill>
                <a:latin typeface="+mj-lt"/>
              </a:rPr>
              <a:t>Оздоровительные:</a:t>
            </a:r>
            <a:endParaRPr lang="ru-RU" sz="1400" u="sng" dirty="0" smtClean="0">
              <a:solidFill>
                <a:srgbClr val="660066"/>
              </a:solidFill>
              <a:latin typeface="+mj-lt"/>
            </a:endParaRP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сохранение и укрепление здоровья детей;</a:t>
            </a: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повышение умственной и физической работоспособности, предупреждение утомления.</a:t>
            </a:r>
          </a:p>
          <a:p>
            <a:pPr>
              <a:buNone/>
            </a:pPr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    </a:t>
            </a:r>
            <a:r>
              <a:rPr lang="ru-RU" sz="1400" i="1" u="sng" dirty="0" smtClean="0">
                <a:solidFill>
                  <a:srgbClr val="660066"/>
                </a:solidFill>
                <a:latin typeface="+mj-lt"/>
              </a:rPr>
              <a:t>Образовательные:</a:t>
            </a:r>
            <a:endParaRPr lang="ru-RU" sz="1400" u="sng" dirty="0" smtClean="0">
              <a:solidFill>
                <a:srgbClr val="660066"/>
              </a:solidFill>
              <a:latin typeface="+mj-lt"/>
            </a:endParaRP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совершенствование умений  и навыков  в основных видах движений;</a:t>
            </a: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воспитание красоты, грациозности, выразительности движений, формирование правильной</a:t>
            </a:r>
          </a:p>
          <a:p>
            <a:pPr lvl="0"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осанки;</a:t>
            </a: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развитие инициативы, самостоятельности и творчества в двигательной активности, способности </a:t>
            </a:r>
          </a:p>
          <a:p>
            <a:pPr lvl="0"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к самоконтролю, самооценке при выполнении движений.</a:t>
            </a:r>
          </a:p>
          <a:p>
            <a:pPr>
              <a:buNone/>
            </a:pPr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    </a:t>
            </a:r>
            <a:r>
              <a:rPr lang="ru-RU" sz="1400" i="1" u="sng" dirty="0" smtClean="0">
                <a:solidFill>
                  <a:srgbClr val="660066"/>
                </a:solidFill>
                <a:latin typeface="+mj-lt"/>
              </a:rPr>
              <a:t>Воспитательные:</a:t>
            </a:r>
            <a:endParaRPr lang="ru-RU" sz="1400" u="sng" dirty="0" smtClean="0">
              <a:solidFill>
                <a:srgbClr val="660066"/>
              </a:solidFill>
              <a:latin typeface="+mj-lt"/>
            </a:endParaRP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развитие интереса к участию в подвижных и спортивных играх и физических упражнениях;</a:t>
            </a: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развитие активности в самостоятельной двигательной деятельности;</a:t>
            </a: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воспитание интереса и любви к спорту.</a:t>
            </a: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</a:t>
            </a:r>
            <a:r>
              <a:rPr lang="ru-RU" sz="1600" i="1" dirty="0" smtClean="0">
                <a:solidFill>
                  <a:srgbClr val="660066"/>
                </a:solidFill>
                <a:latin typeface="+mj-lt"/>
              </a:rPr>
              <a:t>   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</a:t>
            </a:r>
          </a:p>
          <a:p>
            <a:pPr mar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b="1" dirty="0" smtClean="0">
                <a:solidFill>
                  <a:srgbClr val="660066"/>
                </a:solidFill>
                <a:latin typeface="+mj-lt"/>
              </a:rPr>
              <a:t> </a:t>
            </a:r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13572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spc="50" dirty="0" smtClean="0">
                <a:ln w="11430">
                  <a:solidFill>
                    <a:srgbClr val="FEB0FA"/>
                  </a:solidFill>
                </a:ln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2700" b="1" spc="50" dirty="0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Образовательная деятельность в части программы, формируемой  участниками  образовательных отношений</a:t>
            </a:r>
            <a:endParaRPr lang="ru-RU" sz="2700" b="1" i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571612"/>
            <a:ext cx="8501122" cy="478634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b="1" dirty="0" smtClean="0">
                <a:solidFill>
                  <a:srgbClr val="CC0066"/>
                </a:solidFill>
                <a:latin typeface="+mj-lt"/>
                <a:cs typeface="Times New Roman" pitchFamily="18" charset="0"/>
              </a:rPr>
              <a:t>  </a:t>
            </a:r>
            <a:r>
              <a:rPr lang="ru-RU" sz="1400" b="1" dirty="0" smtClean="0">
                <a:solidFill>
                  <a:srgbClr val="CC0066"/>
                </a:solidFill>
                <a:latin typeface="+mj-lt"/>
              </a:rPr>
              <a:t>Национально-региональный компонент.  Реализация регионального содержания образования.</a:t>
            </a:r>
            <a:endParaRPr lang="ru-RU" sz="800" dirty="0" smtClean="0">
              <a:solidFill>
                <a:srgbClr val="CC0066"/>
              </a:solidFill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400" b="1" dirty="0" smtClean="0">
                <a:solidFill>
                  <a:srgbClr val="660066"/>
                </a:solidFill>
                <a:latin typeface="+mj-lt"/>
              </a:rPr>
              <a:t>  Направления реализации национально-регионального компонента.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приобщение к истокам национальной культуры народов, населяющих Республики Татарстан.</a:t>
            </a:r>
          </a:p>
          <a:p>
            <a:pPr lvl="0"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Предоставление каждому ребенку возможность обучения и воспитания на родном языке,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</a:rPr>
              <a:t>формиро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-</a:t>
            </a:r>
          </a:p>
          <a:p>
            <a:pPr lvl="0">
              <a:buNone/>
            </a:pPr>
            <a:r>
              <a:rPr lang="ru-RU" sz="1400" dirty="0" err="1" smtClean="0">
                <a:solidFill>
                  <a:srgbClr val="660066"/>
                </a:solidFill>
                <a:latin typeface="+mj-lt"/>
              </a:rPr>
              <a:t>вание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у детей основ нравственности на лучших образцах национальной культуры, народных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</a:rPr>
              <a:t>тради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-</a:t>
            </a:r>
          </a:p>
          <a:p>
            <a:pPr lvl="0">
              <a:buNone/>
            </a:pPr>
            <a:r>
              <a:rPr lang="ru-RU" sz="1400" dirty="0" err="1" smtClean="0">
                <a:solidFill>
                  <a:srgbClr val="660066"/>
                </a:solidFill>
                <a:latin typeface="+mj-lt"/>
              </a:rPr>
              <a:t>циях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и обычаях;</a:t>
            </a: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изучение русского и татарского языков в дошкольных образовательных учреждениях в  равных </a:t>
            </a:r>
          </a:p>
          <a:p>
            <a:pPr lvl="0"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объемах;</a:t>
            </a: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ознакомление с историей, географией Республики Татарстан, расширение знаний детей о своем</a:t>
            </a:r>
          </a:p>
          <a:p>
            <a:pPr lvl="0"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родном крае (о малой родине). Создание благоприятных условий для воспитания толерантной </a:t>
            </a:r>
          </a:p>
          <a:p>
            <a:pPr lvl="0"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личности </a:t>
            </a:r>
            <a:r>
              <a:rPr lang="tt-RU" sz="1400" dirty="0" smtClean="0">
                <a:solidFill>
                  <a:srgbClr val="660066"/>
                </a:solidFill>
                <a:latin typeface="+mj-lt"/>
              </a:rPr>
              <a:t>-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привития любви и уважения к людям другой национальности, к их культур</a:t>
            </a:r>
            <a:r>
              <a:rPr lang="tt-RU" sz="1400" dirty="0" smtClean="0">
                <a:solidFill>
                  <a:srgbClr val="660066"/>
                </a:solidFill>
                <a:latin typeface="+mj-lt"/>
              </a:rPr>
              <a:t>ным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</a:t>
            </a:r>
          </a:p>
          <a:p>
            <a:pPr lvl="0"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ценностям;</a:t>
            </a:r>
          </a:p>
          <a:p>
            <a:pPr lvl="0"/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ознакомление с природой родного края, формирование экологической культуры.</a:t>
            </a:r>
            <a:r>
              <a:rPr lang="ru-RU" sz="1400" i="1" dirty="0" smtClean="0">
                <a:solidFill>
                  <a:srgbClr val="660066"/>
                </a:solidFill>
                <a:latin typeface="+mj-lt"/>
              </a:rPr>
              <a:t>          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buNone/>
            </a:pP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 lvl="0">
              <a:spcBef>
                <a:spcPts val="0"/>
              </a:spcBef>
              <a:spcAft>
                <a:spcPts val="600"/>
              </a:spcAft>
            </a:pP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mar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</a:t>
            </a:r>
            <a:r>
              <a:rPr lang="ru-RU" sz="1600" i="1" dirty="0" smtClean="0">
                <a:solidFill>
                  <a:srgbClr val="660066"/>
                </a:solidFill>
                <a:latin typeface="+mj-lt"/>
              </a:rPr>
              <a:t>   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</a:t>
            </a:r>
          </a:p>
          <a:p>
            <a:pPr mar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b="1" dirty="0" smtClean="0">
                <a:solidFill>
                  <a:srgbClr val="660066"/>
                </a:solidFill>
                <a:latin typeface="+mj-lt"/>
              </a:rPr>
              <a:t> </a:t>
            </a:r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642918"/>
            <a:ext cx="8358246" cy="54378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+mj-lt"/>
                <a:cs typeface="Times New Roman" pitchFamily="18" charset="0"/>
              </a:rPr>
              <a:t>Содержание указанных образовательных областей зависит от возрастных и индивидуальных </a:t>
            </a:r>
            <a:r>
              <a:rPr lang="ru-RU" sz="2000" dirty="0" smtClean="0">
                <a:latin typeface="+mj-lt"/>
                <a:cs typeface="Times New Roman" pitchFamily="18" charset="0"/>
              </a:rPr>
              <a:t>особенностей </a:t>
            </a:r>
            <a:r>
              <a:rPr lang="ru-RU" sz="2000" dirty="0" smtClean="0">
                <a:latin typeface="+mj-lt"/>
                <a:cs typeface="Times New Roman" pitchFamily="18" charset="0"/>
              </a:rPr>
              <a:t>детей, определяется целями и задачами Программы и  реализуется в различных </a:t>
            </a:r>
            <a:r>
              <a:rPr lang="ru-RU" sz="2000" dirty="0" smtClean="0">
                <a:latin typeface="+mj-lt"/>
                <a:cs typeface="Times New Roman" pitchFamily="18" charset="0"/>
              </a:rPr>
              <a:t>видах </a:t>
            </a:r>
            <a:r>
              <a:rPr lang="ru-RU" sz="2000" dirty="0" smtClean="0">
                <a:latin typeface="+mj-lt"/>
                <a:cs typeface="Times New Roman" pitchFamily="18" charset="0"/>
              </a:rPr>
              <a:t>деятельности: игровой, коммуникативной, познавательно-исследовательской, </a:t>
            </a:r>
            <a:r>
              <a:rPr lang="ru-RU" sz="2000" dirty="0" smtClean="0">
                <a:latin typeface="+mj-lt"/>
                <a:cs typeface="Times New Roman" pitchFamily="18" charset="0"/>
              </a:rPr>
              <a:t>музыкально-художественной</a:t>
            </a:r>
            <a:r>
              <a:rPr lang="ru-RU" sz="2000" dirty="0" smtClean="0">
                <a:latin typeface="+mj-lt"/>
                <a:cs typeface="Times New Roman" pitchFamily="18" charset="0"/>
              </a:rPr>
              <a:t>,  трудовой,  чтение художественной литературы.</a:t>
            </a:r>
          </a:p>
          <a:p>
            <a:pPr>
              <a:buNone/>
            </a:pPr>
            <a:r>
              <a:rPr lang="ru-RU" sz="2800" dirty="0" smtClean="0"/>
              <a:t> 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1142976" y="2786058"/>
            <a:ext cx="2214578" cy="3500462"/>
          </a:xfrm>
          <a:prstGeom prst="downArrowCallout">
            <a:avLst>
              <a:gd name="adj1" fmla="val 18648"/>
              <a:gd name="adj2" fmla="val 25000"/>
              <a:gd name="adj3" fmla="val 25000"/>
              <a:gd name="adj4" fmla="val 32425"/>
            </a:avLst>
          </a:prstGeom>
          <a:solidFill>
            <a:srgbClr val="FC2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программы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5572132" y="2786058"/>
            <a:ext cx="2286016" cy="3429024"/>
          </a:xfrm>
          <a:prstGeom prst="downArrowCallout">
            <a:avLst>
              <a:gd name="adj1" fmla="val 15154"/>
              <a:gd name="adj2" fmla="val 25000"/>
              <a:gd name="adj3" fmla="val 25000"/>
              <a:gd name="adj4" fmla="val 32715"/>
            </a:avLst>
          </a:prstGeom>
          <a:solidFill>
            <a:srgbClr val="FC2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программы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571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spc="50" dirty="0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Условия реализации программы:</a:t>
            </a:r>
            <a:endParaRPr lang="ru-RU" sz="27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892951"/>
            <a:ext cx="4000528" cy="2678925"/>
          </a:xfrm>
          <a:prstGeom prst="rect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CC0066"/>
                </a:solidFill>
                <a:latin typeface="+mj-lt"/>
                <a:cs typeface="Times New Roman" pitchFamily="18" charset="0"/>
              </a:rPr>
              <a:t>Материально-технические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  Соответствие санитарным нормам, правилам пожарной безопасности, возрастным и индивидуальным особенностям детей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 Каждая группа имеет </a:t>
            </a:r>
            <a:r>
              <a:rPr lang="ru-RU" sz="1600" dirty="0" err="1" smtClean="0">
                <a:solidFill>
                  <a:srgbClr val="660066"/>
                </a:solidFill>
                <a:latin typeface="+mj-lt"/>
              </a:rPr>
              <a:t>пространствен-ную</a:t>
            </a: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среду, оборудование, учебные </a:t>
            </a:r>
            <a:r>
              <a:rPr lang="ru-RU" sz="1600" dirty="0" err="1" smtClean="0">
                <a:solidFill>
                  <a:srgbClr val="660066"/>
                </a:solidFill>
                <a:latin typeface="+mj-lt"/>
              </a:rPr>
              <a:t>ком-плекты</a:t>
            </a: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в соответствии с возрастом детей</a:t>
            </a:r>
          </a:p>
          <a:p>
            <a:pPr>
              <a:buFontTx/>
              <a:buChar char="-"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786190"/>
            <a:ext cx="4000528" cy="2643206"/>
          </a:xfrm>
          <a:prstGeom prst="rect">
            <a:avLst/>
          </a:prstGeom>
          <a:solidFill>
            <a:srgbClr val="67B79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CC0066"/>
                </a:solidFill>
                <a:latin typeface="+mj-lt"/>
              </a:rPr>
              <a:t>Кадровые</a:t>
            </a:r>
          </a:p>
          <a:p>
            <a:pPr algn="ctr"/>
            <a:endParaRPr lang="ru-RU" sz="800" b="1" dirty="0" smtClean="0">
              <a:solidFill>
                <a:srgbClr val="CC0066"/>
              </a:solidFill>
              <a:latin typeface="+mj-lt"/>
            </a:endParaRPr>
          </a:p>
          <a:p>
            <a:r>
              <a:rPr lang="ru-RU" dirty="0" smtClean="0">
                <a:solidFill>
                  <a:srgbClr val="660066"/>
                </a:solidFill>
                <a:latin typeface="+mj-lt"/>
              </a:rPr>
              <a:t>Воспитатели  первой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квалификационной категории – </a:t>
            </a:r>
          </a:p>
          <a:p>
            <a:r>
              <a:rPr lang="ru-RU" dirty="0" smtClean="0">
                <a:solidFill>
                  <a:srgbClr val="660066"/>
                </a:solidFill>
                <a:latin typeface="+mj-lt"/>
              </a:rPr>
              <a:t>6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человек .</a:t>
            </a:r>
          </a:p>
          <a:p>
            <a:r>
              <a:rPr lang="ru-RU" dirty="0" smtClean="0">
                <a:solidFill>
                  <a:srgbClr val="660066"/>
                </a:solidFill>
                <a:latin typeface="+mj-lt"/>
              </a:rPr>
              <a:t>Специалисты</a:t>
            </a:r>
            <a:r>
              <a:rPr lang="en-US" dirty="0" smtClean="0">
                <a:solidFill>
                  <a:srgbClr val="660066"/>
                </a:solidFill>
                <a:latin typeface="+mj-lt"/>
              </a:rPr>
              <a:t>: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 - музыкальный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руководитель.</a:t>
            </a:r>
            <a:endParaRPr lang="ru-RU" dirty="0" smtClean="0">
              <a:solidFill>
                <a:srgbClr val="660066"/>
              </a:solidFill>
              <a:latin typeface="+mj-lt"/>
            </a:endParaRPr>
          </a:p>
          <a:p>
            <a:r>
              <a:rPr lang="ru-RU" dirty="0" smtClean="0">
                <a:solidFill>
                  <a:srgbClr val="660066"/>
                </a:solidFill>
                <a:latin typeface="+mj-lt"/>
              </a:rPr>
              <a:t>                      </a:t>
            </a:r>
          </a:p>
          <a:p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                  </a:t>
            </a:r>
          </a:p>
          <a:p>
            <a:endParaRPr lang="ru-RU" sz="1600" dirty="0" smtClean="0">
              <a:solidFill>
                <a:srgbClr val="660066"/>
              </a:solidFill>
              <a:latin typeface="+mj-lt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+mj-lt"/>
              </a:rPr>
              <a:t>   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      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892951"/>
            <a:ext cx="3929090" cy="2928958"/>
          </a:xfrm>
          <a:prstGeom prst="rect">
            <a:avLst/>
          </a:prstGeom>
          <a:solidFill>
            <a:srgbClr val="67B79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CC0066"/>
                </a:solidFill>
                <a:latin typeface="Cambria" pitchFamily="18" charset="0"/>
                <a:cs typeface="Times New Roman" pitchFamily="18" charset="0"/>
              </a:rPr>
              <a:t>Психолого-педагогические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660066"/>
                </a:solidFill>
                <a:latin typeface="Cambria" pitchFamily="18" charset="0"/>
                <a:cs typeface="Times New Roman" pitchFamily="18" charset="0"/>
              </a:rPr>
              <a:t>   Уважение к человеческому достоинству детей, формирование и  поддержка их </a:t>
            </a:r>
            <a:r>
              <a:rPr lang="ru-RU" sz="1400" dirty="0" err="1" smtClean="0">
                <a:solidFill>
                  <a:srgbClr val="660066"/>
                </a:solidFill>
                <a:latin typeface="Cambria" pitchFamily="18" charset="0"/>
                <a:cs typeface="Times New Roman" pitchFamily="18" charset="0"/>
              </a:rPr>
              <a:t>поло-жительной</a:t>
            </a:r>
            <a:r>
              <a:rPr lang="ru-RU" sz="1400" dirty="0" smtClean="0">
                <a:solidFill>
                  <a:srgbClr val="660066"/>
                </a:solidFill>
                <a:latin typeface="Cambria" pitchFamily="18" charset="0"/>
                <a:cs typeface="Times New Roman" pitchFamily="18" charset="0"/>
              </a:rPr>
              <a:t> самооценки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660066"/>
                </a:solidFill>
                <a:latin typeface="Cambria" pitchFamily="18" charset="0"/>
                <a:cs typeface="Times New Roman" pitchFamily="18" charset="0"/>
              </a:rPr>
              <a:t>  Использование форм и методов работы, соответствующих возрасту, индивидуальным особенностям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660066"/>
                </a:solidFill>
                <a:latin typeface="Cambria" pitchFamily="18" charset="0"/>
                <a:cs typeface="Times New Roman" pitchFamily="18" charset="0"/>
              </a:rPr>
              <a:t>  Построение образовательной деятельности на основе взаимодействия взрослых и детей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660066"/>
                </a:solidFill>
                <a:latin typeface="Cambria" pitchFamily="18" charset="0"/>
                <a:cs typeface="Times New Roman" pitchFamily="18" charset="0"/>
              </a:rPr>
              <a:t>  Поддержка доброжелательного отношения детей друг к другу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660066"/>
                </a:solidFill>
                <a:latin typeface="Cambria" pitchFamily="18" charset="0"/>
                <a:cs typeface="Times New Roman" pitchFamily="18" charset="0"/>
              </a:rPr>
              <a:t>  Возможность выбора детьми видов </a:t>
            </a:r>
            <a:r>
              <a:rPr lang="ru-RU" sz="1400" dirty="0" err="1" smtClean="0">
                <a:solidFill>
                  <a:srgbClr val="660066"/>
                </a:solidFill>
                <a:latin typeface="Cambria" pitchFamily="18" charset="0"/>
                <a:cs typeface="Times New Roman" pitchFamily="18" charset="0"/>
              </a:rPr>
              <a:t>деяте-льности</a:t>
            </a:r>
            <a:r>
              <a:rPr lang="ru-RU" sz="1400" dirty="0" smtClean="0">
                <a:solidFill>
                  <a:srgbClr val="660066"/>
                </a:solidFill>
                <a:latin typeface="Cambria" pitchFamily="18" charset="0"/>
                <a:cs typeface="Times New Roman" pitchFamily="18" charset="0"/>
              </a:rPr>
              <a:t>, общения</a:t>
            </a:r>
          </a:p>
          <a:p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4876" y="4005064"/>
            <a:ext cx="4000528" cy="2281456"/>
          </a:xfrm>
          <a:prstGeom prst="rect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CC0066"/>
                </a:solidFill>
                <a:latin typeface="+mj-lt"/>
              </a:rPr>
              <a:t>Финансовые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Обеспечивают выполнения требований Стандарта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660066"/>
                </a:solidFill>
                <a:latin typeface="+mj-lt"/>
              </a:rPr>
              <a:t>  Гарантия бесплатного дошкольного образования</a:t>
            </a:r>
          </a:p>
          <a:p>
            <a:pPr algn="ctr"/>
            <a:endParaRPr lang="ru-RU" sz="1600" b="1" dirty="0" smtClean="0">
              <a:solidFill>
                <a:srgbClr val="660066"/>
              </a:solidFill>
              <a:latin typeface="+mj-lt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+mj-lt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+mj-lt"/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85786" y="357166"/>
            <a:ext cx="77153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Планируемые  результаты  освоения программы</a:t>
            </a:r>
            <a:endParaRPr lang="ru-RU" sz="28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643050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1357298"/>
            <a:ext cx="850112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   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Результатами освоения Программы являются целевые ориентиры дошкольного образования,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</a:rPr>
              <a:t>кото-рые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 представляют собой социально-нормативные возрастные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</a:rPr>
              <a:t>характерис-тики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возможных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</a:rPr>
              <a:t>достиже-ний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ребенка на этапе завершения уровня дошкольного образования.  Целевые ориентиры не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</a:rPr>
              <a:t>являют-ся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основой объективной оценки соответствия установленным требованиям образовательной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</a:rPr>
              <a:t>деяте-льности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и подготовки детей. Освоение Программы не сопровождается проведением промежуточных аттестаций и итоговой аттестации воспитанников.</a:t>
            </a:r>
            <a:endParaRPr lang="ru-RU" sz="1400" dirty="0">
              <a:solidFill>
                <a:srgbClr val="660066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714620"/>
            <a:ext cx="857256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rgbClr val="CC0066"/>
                </a:solidFill>
                <a:latin typeface="+mj-lt"/>
                <a:ea typeface="Times New Roman" pitchFamily="18" charset="0"/>
                <a:cs typeface="Arial" pitchFamily="34" charset="0"/>
              </a:rPr>
              <a:t>Целевые ориентиры образования в раннем возрасте:</a:t>
            </a:r>
            <a:endParaRPr lang="ru-RU" sz="1600" dirty="0" smtClean="0">
              <a:solidFill>
                <a:srgbClr val="CC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 ребенок интересуется окружающими предметами и активно действует с ними; эмоционально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во-влечен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в действия с игрушками и другими предметами, стремится проявлять настойчивость в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дости-жении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 результата своих действий;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 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простей-шими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навыками самообслуживания; стремится проявлять самостоятельность в бытовом и игровом поведении;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 владеет активной речью, включенной в общение; может обращаться с вопросами и просьбами,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по-нимает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речь взрослых; знает названия окружающих предметов и игрушек;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 проявляет интерес к сверстникам; наблюдает за их действиями и подражает им;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 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 у ребенка развита крупная моторика, он стремится осваивать различные виды движения.  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85786" y="357166"/>
            <a:ext cx="77153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Планируемые  результаты  освоения программы</a:t>
            </a:r>
            <a:endParaRPr lang="ru-RU" sz="28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643050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1428736"/>
            <a:ext cx="8429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    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</a:t>
            </a:r>
            <a:endParaRPr lang="ru-RU" sz="1400" dirty="0">
              <a:solidFill>
                <a:srgbClr val="660066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795349"/>
            <a:ext cx="835824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600"/>
              </a:spcAft>
            </a:pPr>
            <a:r>
              <a:rPr lang="ru-RU" sz="1400" b="1" i="1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285720" y="1500174"/>
            <a:ext cx="857256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CC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Целевые ориентиры на этапе завершения дошкольного образования: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CC006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16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способен сотрудничать и выполнять как лидерские, так и исполнительские функции  в совместной деятельности;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проявляет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эмпатию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по отношению к другим людям, готовность прийти на помощь тем, кто в этом нуждается;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проявляет умение слышать других, стремление быть понятым другими;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реаль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-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1472" y="428604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+mj-lt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7030A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5984" y="1142984"/>
            <a:ext cx="4929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1400" b="1" i="1" dirty="0" smtClean="0">
                <a:solidFill>
                  <a:srgbClr val="800000"/>
                </a:solidFill>
              </a:rPr>
              <a:t> </a:t>
            </a:r>
            <a:r>
              <a:rPr lang="ru-RU" sz="1400" dirty="0" smtClean="0"/>
              <a:t>)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133082"/>
            <a:ext cx="850112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sz="2800" b="1" dirty="0" smtClean="0">
                <a:solidFill>
                  <a:srgbClr val="FF0000"/>
                </a:solidFill>
                <a:latin typeface="+mj-lt"/>
                <a:ea typeface="Times New Roman" pitchFamily="18" charset="0"/>
                <a:cs typeface="Arial" pitchFamily="34" charset="0"/>
              </a:rPr>
              <a:t>     </a:t>
            </a:r>
            <a:r>
              <a:rPr lang="ru-RU" sz="2400" b="1" dirty="0" smtClean="0">
                <a:ln>
                  <a:solidFill>
                    <a:srgbClr val="FEB0FA"/>
                  </a:solidFill>
                </a:ln>
                <a:solidFill>
                  <a:srgbClr val="FF0000"/>
                </a:solidFill>
                <a:latin typeface="+mj-lt"/>
                <a:ea typeface="Times New Roman" pitchFamily="18" charset="0"/>
                <a:cs typeface="Arial" pitchFamily="34" charset="0"/>
              </a:rPr>
              <a:t>Структура  программы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endParaRPr lang="ru-RU" sz="1400" dirty="0" smtClean="0">
              <a:solidFill>
                <a:srgbClr val="CC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en-US" sz="1400" dirty="0" smtClean="0">
                <a:solidFill>
                  <a:srgbClr val="7030A0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u="sng" dirty="0" smtClean="0">
                <a:latin typeface="+mj-lt"/>
                <a:ea typeface="Times New Roman" pitchFamily="18" charset="0"/>
                <a:cs typeface="Arial" pitchFamily="34" charset="0"/>
              </a:rPr>
              <a:t>I</a:t>
            </a:r>
            <a:r>
              <a:rPr lang="ru-RU" sz="1400" u="sng" dirty="0" smtClean="0">
                <a:latin typeface="+mj-lt"/>
                <a:ea typeface="Times New Roman" pitchFamily="18" charset="0"/>
                <a:cs typeface="Arial" pitchFamily="34" charset="0"/>
              </a:rPr>
              <a:t>. Целевой раздел образовательной программы</a:t>
            </a:r>
            <a:endParaRPr lang="ru-RU" sz="1400" u="sng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      1.  Пояснительная записка.</a:t>
            </a: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           1.1.   Цели и задачи реализации Программы</a:t>
            </a: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           1.2.  Принципы и подходы к формированию Программы</a:t>
            </a: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           1.3.  Характеристики особенностей развития детей раннего и дошкольного  возраста</a:t>
            </a:r>
            <a:endParaRPr lang="ru-RU" sz="1400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      2. Планируемые результаты освоения программы</a:t>
            </a:r>
            <a:endParaRPr lang="ru-RU" sz="1400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           2.1.  Целевые ориентиры образования в раннем возрасте и на этапе завершения  дошкольного </a:t>
            </a: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                   образования</a:t>
            </a:r>
            <a:endParaRPr lang="ru-RU" sz="1400" dirty="0" smtClean="0">
              <a:latin typeface="+mj-lt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           2.2.  Планируемые результаты освоения части программы, формируемой участниками      образовательных отношений.</a:t>
            </a: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endParaRPr lang="ru-RU" sz="1400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u="sng" dirty="0" smtClean="0">
                <a:latin typeface="+mj-lt"/>
                <a:ea typeface="Times New Roman" pitchFamily="18" charset="0"/>
                <a:cs typeface="Arial" pitchFamily="34" charset="0"/>
              </a:rPr>
              <a:t>II</a:t>
            </a:r>
            <a:r>
              <a:rPr lang="ru-RU" sz="1400" u="sng" dirty="0" smtClean="0">
                <a:latin typeface="+mj-lt"/>
                <a:ea typeface="Times New Roman" pitchFamily="18" charset="0"/>
                <a:cs typeface="Arial" pitchFamily="34" charset="0"/>
              </a:rPr>
              <a:t>.</a:t>
            </a:r>
            <a:r>
              <a:rPr lang="en-US" sz="1400" u="sng" dirty="0" smtClean="0"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u="sng" dirty="0" smtClean="0">
                <a:latin typeface="+mj-lt"/>
                <a:ea typeface="Times New Roman" pitchFamily="18" charset="0"/>
                <a:cs typeface="Arial" pitchFamily="34" charset="0"/>
              </a:rPr>
              <a:t>Содержательный  раздел программы</a:t>
            </a:r>
            <a:endParaRPr lang="ru-RU" sz="1400" u="sng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       1.  Образовательная деятельность  в соответствии с направлениями развития ребенка</a:t>
            </a:r>
            <a:endParaRPr lang="ru-RU" sz="1400" dirty="0" smtClean="0">
              <a:latin typeface="+mj-lt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1.1. Образовательная область «Социально-коммуникативное развитие»</a:t>
            </a:r>
            <a:endParaRPr lang="ru-RU" sz="1400" dirty="0" smtClean="0">
              <a:latin typeface="+mj-lt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1.2. Образовательная область «Познавательное развитие»</a:t>
            </a:r>
            <a:endParaRPr lang="ru-RU" sz="1400" dirty="0" smtClean="0">
              <a:latin typeface="+mj-lt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1.3. Образовательная область «Развитие речи»</a:t>
            </a:r>
            <a:endParaRPr lang="ru-RU" sz="1400" dirty="0" smtClean="0">
              <a:latin typeface="+mj-lt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1.4. Образовательная область «Художественно-эстетическое развитие»</a:t>
            </a:r>
            <a:endParaRPr lang="ru-RU" sz="1400" dirty="0" smtClean="0">
              <a:latin typeface="+mj-lt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1.5. Образовательная область «Физическое развитие»</a:t>
            </a:r>
            <a:endParaRPr lang="ru-RU" sz="1400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      </a:t>
            </a:r>
            <a:endParaRPr lang="ru-RU" sz="1400" dirty="0">
              <a:latin typeface="+mj-lt"/>
            </a:endParaRPr>
          </a:p>
        </p:txBody>
      </p:sp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85786" y="357166"/>
            <a:ext cx="77153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Планируемые  результаты  освоения программы</a:t>
            </a:r>
            <a:endParaRPr lang="ru-RU" sz="28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643050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1428736"/>
            <a:ext cx="8429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    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</a:t>
            </a:r>
            <a:endParaRPr lang="ru-RU" sz="1400" dirty="0">
              <a:solidFill>
                <a:srgbClr val="660066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795349"/>
            <a:ext cx="835824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600"/>
              </a:spcAft>
            </a:pPr>
            <a:r>
              <a:rPr lang="ru-RU" sz="1400" b="1" i="1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285720" y="1428736"/>
            <a:ext cx="857256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CC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Целевые ориентиры на этапе завершения дошкольного образования: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CC0066"/>
              </a:solidFill>
              <a:effectLst/>
              <a:latin typeface="+mj-lt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ru-RU" sz="1400" dirty="0" err="1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ную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ситуации, умеет подчиняться разным правилам и социальным нормам;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проявляет ответственность за начатое дело;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ребенок проявляет любознательность, задает вопросы взрослым и сверстникам, интересуется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при-чинно-следственными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связями, пытается самостоятельно придумывать объяснения явлениям 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приро-ды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деятельности;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открыт новому, то есть проявляет стремление к получению знаний, положительной мотивации к дальнейшему обучению в школе;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85786" y="357166"/>
            <a:ext cx="77153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Планируемые  результаты  освоения программы</a:t>
            </a:r>
            <a:endParaRPr lang="ru-RU" sz="28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48" y="1643050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1428736"/>
            <a:ext cx="8429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    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</a:t>
            </a:r>
            <a:endParaRPr lang="ru-RU" sz="1400" dirty="0">
              <a:solidFill>
                <a:srgbClr val="660066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795349"/>
            <a:ext cx="835824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600"/>
              </a:spcAft>
            </a:pPr>
            <a:r>
              <a:rPr lang="ru-RU" sz="1400" b="1" i="1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357158" y="1428736"/>
            <a:ext cx="8501122" cy="4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CC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Целевые ориентиры на этапе завершения дошкольного образования:</a:t>
            </a:r>
            <a:endParaRPr lang="ru-RU" sz="1600" dirty="0" smtClean="0">
              <a:solidFill>
                <a:srgbClr val="CC0066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проявляет уважение к жизни (в различных её формах) и заботу об окружающей среде;</a:t>
            </a:r>
            <a:endParaRPr lang="ru-RU" sz="16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т.д.);</a:t>
            </a:r>
            <a:endParaRPr lang="ru-RU" sz="16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проявляет патриотические чувства, ощущает гордость за свою страну, её достижения, имеет представления о её географическом разнообразии, многонациональности, важнейших исторических событиях;</a:t>
            </a:r>
            <a:endParaRPr lang="ru-RU" sz="16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имеет первичные представления о себе, семье, традиционных семейных ценностях, включая традиционные </a:t>
            </a:r>
            <a:r>
              <a:rPr lang="ru-RU" sz="1600" dirty="0" err="1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гендерные</a:t>
            </a:r>
            <a:r>
              <a:rPr lang="ru-RU" sz="16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ориентации, проявляет уважение к своему и противоположному  полу;</a:t>
            </a:r>
            <a:endParaRPr lang="ru-RU" sz="16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ru-RU" sz="16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младших;</a:t>
            </a:r>
            <a:endParaRPr lang="ru-RU" sz="16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имеет начальные представления о здоровом образе жизни; воспринимает здоровый образ жизни как ценность.</a:t>
            </a:r>
          </a:p>
          <a:p>
            <a:pPr lvl="0" algn="just" fontAlgn="base">
              <a:spcBef>
                <a:spcPct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57224" y="285728"/>
            <a:ext cx="77153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Планируемые  результаты  освоения программы</a:t>
            </a:r>
            <a:endParaRPr lang="ru-RU" sz="28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48" y="1643050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1428736"/>
            <a:ext cx="8429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    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 </a:t>
            </a:r>
            <a:endParaRPr lang="ru-RU" sz="1400" dirty="0">
              <a:solidFill>
                <a:srgbClr val="660066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795349"/>
            <a:ext cx="835824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600"/>
              </a:spcAft>
            </a:pPr>
            <a:r>
              <a:rPr lang="ru-RU" sz="1400" b="1" i="1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lang="ru-RU" sz="14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357158" y="1428736"/>
            <a:ext cx="8501122" cy="658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rgbClr val="CC0066"/>
                </a:solidFill>
                <a:latin typeface="+mj-lt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CC0066"/>
                </a:solidFill>
                <a:latin typeface="+mj-lt"/>
              </a:rPr>
              <a:t>Планируемые результаты освоения части программы, формируемой участниками образовательных отношений.</a:t>
            </a:r>
            <a:r>
              <a:rPr lang="tt-RU" sz="1600" dirty="0" smtClean="0">
                <a:solidFill>
                  <a:srgbClr val="660066"/>
                </a:solidFill>
                <a:latin typeface="+mj-lt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tt-RU" sz="1600" dirty="0" smtClean="0">
                <a:latin typeface="+mj-lt"/>
              </a:rPr>
              <a:t>      Төбәкнең белем бирү программасын</a:t>
            </a:r>
            <a:r>
              <a:rPr lang="tt-RU" sz="1600" b="1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үзләштерүнең планлаштырылган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йомгаклау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нә-тиҗәләре мәктәпкәчә мәгарифнең төп гомуми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белем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бирү программасын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үзләштергән    </a:t>
            </a:r>
            <a:r>
              <a:rPr lang="ru-RU" sz="1600" dirty="0" smtClean="0">
                <a:latin typeface="+mj-lt"/>
              </a:rPr>
              <a:t>7 </a:t>
            </a:r>
            <a:r>
              <a:rPr lang="ru-RU" sz="1600" dirty="0" err="1" smtClean="0">
                <a:latin typeface="+mj-lt"/>
              </a:rPr>
              <a:t>яшьлек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баланың социаль</a:t>
            </a:r>
            <a:r>
              <a:rPr lang="ru-RU" sz="1600" dirty="0" smtClean="0">
                <a:latin typeface="+mj-lt"/>
              </a:rPr>
              <a:t> портреты</a:t>
            </a:r>
            <a:r>
              <a:rPr lang="tt-RU" sz="1600" dirty="0" smtClean="0">
                <a:latin typeface="+mj-lt"/>
              </a:rPr>
              <a:t> рәвешендә бирелә.</a:t>
            </a:r>
            <a:endParaRPr lang="ru-RU" sz="1600" dirty="0" smtClean="0">
              <a:latin typeface="+mj-lt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tt-RU" sz="1600" dirty="0" smtClean="0">
                <a:latin typeface="+mj-lt"/>
              </a:rPr>
              <a:t>  Физик яктан үскән, төп культура-гигиена күнекмәләрен үзләштергән.</a:t>
            </a:r>
            <a:endParaRPr lang="ru-RU" sz="1600" dirty="0" smtClean="0">
              <a:latin typeface="+mj-lt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 dirty="0" smtClean="0">
                <a:latin typeface="+mj-lt"/>
              </a:rPr>
              <a:t> </a:t>
            </a:r>
            <a:r>
              <a:rPr lang="tt-RU" sz="1600" dirty="0" smtClean="0">
                <a:latin typeface="+mj-lt"/>
              </a:rPr>
              <a:t> Кызыксынучан, актив.</a:t>
            </a:r>
            <a:endParaRPr lang="ru-RU" sz="1600" dirty="0" smtClean="0">
              <a:latin typeface="+mj-lt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 dirty="0" smtClean="0">
                <a:latin typeface="+mj-lt"/>
              </a:rPr>
              <a:t>  </a:t>
            </a:r>
            <a:r>
              <a:rPr lang="tt-RU" sz="1600" dirty="0" smtClean="0">
                <a:latin typeface="+mj-lt"/>
              </a:rPr>
              <a:t>Хисчән, кеше хәленә керә белүче.</a:t>
            </a:r>
            <a:endParaRPr lang="ru-RU" sz="1600" dirty="0" smtClean="0">
              <a:latin typeface="+mj-lt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 dirty="0" smtClean="0">
                <a:latin typeface="+mj-lt"/>
              </a:rPr>
              <a:t>  </a:t>
            </a:r>
            <a:r>
              <a:rPr lang="tt-RU" sz="1600" dirty="0" smtClean="0">
                <a:latin typeface="+mj-lt"/>
              </a:rPr>
              <a:t>Өлкәннәр һәм яшьтәшләре белән аралашу чараларын һәм үзара мөгамәлә ысулларын үзләштергән.</a:t>
            </a:r>
            <a:endParaRPr lang="ru-RU" sz="1600" dirty="0" smtClean="0">
              <a:latin typeface="+mj-lt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 dirty="0" smtClean="0">
                <a:latin typeface="+mj-lt"/>
              </a:rPr>
              <a:t>  </a:t>
            </a:r>
            <a:r>
              <a:rPr lang="tt-RU" sz="1600" dirty="0" smtClean="0">
                <a:latin typeface="+mj-lt"/>
              </a:rPr>
              <a:t>Беренчел әһәмиятле күзаллаулар нигезендә үзенең тәртибе белән идарә итә ала һәм үз эш-гамәлләрен планлаштыра белә, гомуми кабул ителгән элементар нормаларны һәм үз-үзен тоту кагыйдәләрен үти.</a:t>
            </a:r>
            <a:endParaRPr lang="ru-RU" sz="1600" dirty="0" smtClean="0">
              <a:latin typeface="+mj-lt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 dirty="0" smtClean="0">
                <a:latin typeface="+mj-lt"/>
              </a:rPr>
              <a:t>  </a:t>
            </a:r>
            <a:r>
              <a:rPr lang="tt-RU" sz="1600" dirty="0" smtClean="0">
                <a:latin typeface="+mj-lt"/>
              </a:rPr>
              <a:t>Яшенә ярашлы интеллектуаль һәм шәхси мәсьәләләрне чишәргә сәләтле.</a:t>
            </a:r>
            <a:endParaRPr lang="ru-RU" sz="1600" dirty="0" smtClean="0">
              <a:latin typeface="+mj-lt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 dirty="0" smtClean="0">
                <a:latin typeface="+mj-lt"/>
              </a:rPr>
              <a:t>  </a:t>
            </a:r>
            <a:r>
              <a:rPr lang="tt-RU" sz="1600" dirty="0" smtClean="0">
                <a:latin typeface="+mj-lt"/>
              </a:rPr>
              <a:t>Үзе, гаиләсе, җәмгыять (якын-тирә социум), дәүләт (ил), дөнья һәм табигать турында беренчел күзаллаулары бар.</a:t>
            </a:r>
            <a:endParaRPr lang="ru-RU" sz="1600" dirty="0" smtClean="0">
              <a:latin typeface="+mj-lt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 dirty="0" smtClean="0">
                <a:latin typeface="+mj-lt"/>
              </a:rPr>
              <a:t>  </a:t>
            </a:r>
            <a:r>
              <a:rPr lang="tt-RU" sz="1600" dirty="0" smtClean="0">
                <a:latin typeface="+mj-lt"/>
              </a:rPr>
              <a:t>Уку эшчәнлегенең универсаль алшартларын үзләштергән.</a:t>
            </a:r>
            <a:endParaRPr lang="ru-RU" sz="1600" dirty="0" smtClean="0">
              <a:latin typeface="+mj-lt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 dirty="0" smtClean="0">
                <a:latin typeface="+mj-lt"/>
              </a:rPr>
              <a:t>  </a:t>
            </a:r>
            <a:r>
              <a:rPr lang="tt-RU" sz="1600" dirty="0" smtClean="0">
                <a:latin typeface="+mj-lt"/>
              </a:rPr>
              <a:t>Кирәкле күнекмәләр һәм гадәтләрне үзләштергән.</a:t>
            </a:r>
            <a:endParaRPr lang="ru-RU" sz="1600" dirty="0" smtClean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tt-RU" sz="1600" b="1" dirty="0" smtClean="0">
                <a:solidFill>
                  <a:srgbClr val="660066"/>
                </a:solidFill>
                <a:latin typeface="+mj-lt"/>
              </a:rPr>
              <a:t>    </a:t>
            </a:r>
            <a:endParaRPr lang="ru-RU" sz="1400" dirty="0" smtClean="0">
              <a:solidFill>
                <a:srgbClr val="660066"/>
              </a:solidFill>
              <a:latin typeface="+mj-lt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</a:pPr>
            <a:endParaRPr lang="ru-RU" sz="16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85786" y="357166"/>
            <a:ext cx="77153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Планируемые  результаты  освоения программы</a:t>
            </a:r>
            <a:endParaRPr lang="ru-RU" sz="28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643050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1428736"/>
            <a:ext cx="8429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</a:t>
            </a:r>
            <a:endParaRPr lang="ru-RU" sz="1400" dirty="0">
              <a:solidFill>
                <a:srgbClr val="660066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357430"/>
            <a:ext cx="8501122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600" b="1" dirty="0" smtClean="0">
                <a:solidFill>
                  <a:srgbClr val="CC0066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C0066"/>
                </a:solidFill>
                <a:latin typeface="+mj-lt"/>
              </a:rPr>
              <a:t>По окончании обучения русскому языку дети должны:</a:t>
            </a:r>
            <a:endParaRPr lang="ru-RU" dirty="0" smtClean="0">
              <a:solidFill>
                <a:srgbClr val="660066"/>
              </a:solidFill>
              <a:latin typeface="+mj-lt"/>
            </a:endParaRPr>
          </a:p>
          <a:p>
            <a:pPr lvl="0" algn="just">
              <a:spcAft>
                <a:spcPts val="600"/>
              </a:spcAft>
            </a:pPr>
            <a:r>
              <a:rPr lang="ru-RU" dirty="0" smtClean="0">
                <a:solidFill>
                  <a:srgbClr val="660066"/>
                </a:solidFill>
                <a:latin typeface="+mj-lt"/>
              </a:rPr>
              <a:t> </a:t>
            </a:r>
            <a:r>
              <a:rPr lang="ru-RU" b="1" i="1" dirty="0" smtClean="0">
                <a:solidFill>
                  <a:srgbClr val="660066"/>
                </a:solidFill>
                <a:latin typeface="+mj-lt"/>
              </a:rPr>
              <a:t>в </a:t>
            </a:r>
            <a:r>
              <a:rPr lang="ru-RU" b="1" i="1" dirty="0" err="1" smtClean="0">
                <a:solidFill>
                  <a:srgbClr val="660066"/>
                </a:solidFill>
                <a:latin typeface="+mj-lt"/>
              </a:rPr>
              <a:t>аудиировании</a:t>
            </a:r>
            <a:r>
              <a:rPr lang="ru-RU" b="1" i="1" dirty="0" smtClean="0">
                <a:solidFill>
                  <a:srgbClr val="660066"/>
                </a:solidFill>
                <a:latin typeface="+mj-lt"/>
              </a:rPr>
              <a:t>:</a:t>
            </a:r>
            <a:r>
              <a:rPr lang="ru-RU" b="1" dirty="0" smtClean="0">
                <a:solidFill>
                  <a:srgbClr val="660066"/>
                </a:solidFill>
                <a:latin typeface="+mj-lt"/>
              </a:rPr>
              <a:t>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понимать и выполнять просьбы воспитателя, относящиеся к ведению занятий, организации различных форм игровой и обслуживающей деятельности в соответствии с тематикой речевых ситуаций, определенных для каждого возраста, а также понимать на слух речь воспитателя в учебно-игровых ситуациях;</a:t>
            </a:r>
          </a:p>
          <a:p>
            <a:pPr lvl="0" algn="just">
              <a:spcAft>
                <a:spcPts val="600"/>
              </a:spcAft>
            </a:pPr>
            <a:r>
              <a:rPr lang="ru-RU" dirty="0" smtClean="0">
                <a:solidFill>
                  <a:srgbClr val="660066"/>
                </a:solidFill>
                <a:latin typeface="+mj-lt"/>
              </a:rPr>
              <a:t> </a:t>
            </a:r>
            <a:r>
              <a:rPr lang="ru-RU" b="1" i="1" dirty="0" smtClean="0">
                <a:solidFill>
                  <a:srgbClr val="660066"/>
                </a:solidFill>
                <a:latin typeface="+mj-lt"/>
              </a:rPr>
              <a:t>в </a:t>
            </a:r>
            <a:r>
              <a:rPr lang="ru-RU" b="1" i="1" dirty="0" smtClean="0">
                <a:solidFill>
                  <a:srgbClr val="660066"/>
                </a:solidFill>
                <a:latin typeface="+mj-lt"/>
              </a:rPr>
              <a:t>реч</a:t>
            </a:r>
            <a:r>
              <a:rPr lang="ru-RU" b="1" i="1" dirty="0" smtClean="0">
                <a:solidFill>
                  <a:srgbClr val="660066"/>
                </a:solidFill>
                <a:latin typeface="+mj-lt"/>
              </a:rPr>
              <a:t>и</a:t>
            </a:r>
            <a:r>
              <a:rPr lang="ru-RU" b="1" i="1" dirty="0" smtClean="0">
                <a:solidFill>
                  <a:srgbClr val="660066"/>
                </a:solidFill>
                <a:latin typeface="+mj-lt"/>
              </a:rPr>
              <a:t>:</a:t>
            </a:r>
            <a:r>
              <a:rPr lang="ru-RU" b="1" dirty="0" smtClean="0">
                <a:solidFill>
                  <a:srgbClr val="660066"/>
                </a:solidFill>
                <a:latin typeface="+mj-lt"/>
              </a:rPr>
              <a:t> 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уметь отвечать на вопросы, формулировать просьбы, обращаться к воспитателю и своим товарищам в пределах примерных ситуаций общения, а также уметь высказываться в соответствии с игровой ситуацией в объеме 1–2 фраз, уметь использовать считалки, рифмовки, уметь составить простой рассказ, знать </a:t>
            </a:r>
            <a:r>
              <a:rPr lang="ru-RU" dirty="0" err="1" smtClean="0">
                <a:solidFill>
                  <a:srgbClr val="660066"/>
                </a:solidFill>
                <a:latin typeface="+mj-lt"/>
              </a:rPr>
              <a:t>потешки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, стихотворения, песни.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ts val="600"/>
              </a:spcAf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1643050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C0066"/>
                </a:solidFill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7030A0"/>
                </a:solidFill>
                <a:latin typeface="+mj-lt"/>
              </a:rPr>
              <a:t>Планируемые результаты освоения части программы, формируемой участниками образовательных отношений.</a:t>
            </a:r>
            <a:r>
              <a:rPr lang="tt-RU" dirty="0" smtClean="0">
                <a:solidFill>
                  <a:srgbClr val="7030A0"/>
                </a:solidFill>
                <a:latin typeface="+mj-lt"/>
              </a:rPr>
              <a:t>  </a:t>
            </a:r>
            <a:endParaRPr lang="ru-RU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3528" y="1071546"/>
            <a:ext cx="803468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smtClean="0">
                <a:ln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pitchFamily="34" charset="0"/>
              </a:rPr>
              <a:t>Взаимодействие с родителями</a:t>
            </a:r>
            <a:endParaRPr lang="ru-RU" sz="36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997838"/>
            <a:ext cx="742955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prstClr val="black">
                  <a:lumMod val="75000"/>
                  <a:lumOff val="25000"/>
                </a:prstClr>
              </a:buClr>
            </a:pPr>
            <a:endParaRPr lang="ru-RU" dirty="0" smtClean="0">
              <a:solidFill>
                <a:srgbClr val="660066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660066"/>
                </a:solidFill>
                <a:latin typeface="+mj-lt"/>
                <a:cs typeface="Times New Roman" panose="02020603050405020304" pitchFamily="18" charset="0"/>
              </a:rPr>
              <a:t>*</a:t>
            </a:r>
            <a:r>
              <a:rPr lang="ru-RU" dirty="0" smtClean="0">
                <a:solidFill>
                  <a:srgbClr val="660066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latin typeface="+mj-lt"/>
                <a:cs typeface="Times New Roman" panose="02020603050405020304" pitchFamily="18" charset="0"/>
              </a:rPr>
              <a:t>Родительские собрания </a:t>
            </a:r>
          </a:p>
          <a:p>
            <a:endParaRPr lang="ru-RU" sz="2000" dirty="0" smtClean="0">
              <a:latin typeface="+mj-lt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+mj-lt"/>
                <a:cs typeface="Times New Roman" panose="02020603050405020304" pitchFamily="18" charset="0"/>
              </a:rPr>
              <a:t>*  </a:t>
            </a:r>
            <a:r>
              <a:rPr lang="ru-RU" sz="2000" dirty="0" smtClean="0">
                <a:latin typeface="+mj-lt"/>
                <a:cs typeface="Times New Roman" panose="02020603050405020304" pitchFamily="18" charset="0"/>
              </a:rPr>
              <a:t>Консультации индивидуальные и групповые</a:t>
            </a:r>
          </a:p>
          <a:p>
            <a:endParaRPr lang="ru-RU" sz="2000" dirty="0" smtClean="0">
              <a:latin typeface="+mj-lt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+mj-lt"/>
                <a:cs typeface="Times New Roman" panose="02020603050405020304" pitchFamily="18" charset="0"/>
              </a:rPr>
              <a:t>*  </a:t>
            </a:r>
            <a:r>
              <a:rPr lang="ru-RU" sz="2000" dirty="0" smtClean="0">
                <a:latin typeface="+mj-lt"/>
                <a:cs typeface="Times New Roman" panose="02020603050405020304" pitchFamily="18" charset="0"/>
              </a:rPr>
              <a:t>Привлечение к участию в конкурсах, акциях, выставках</a:t>
            </a:r>
          </a:p>
          <a:p>
            <a:endParaRPr lang="ru-RU" sz="2000" dirty="0" smtClean="0">
              <a:latin typeface="+mj-lt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+mj-lt"/>
                <a:cs typeface="Times New Roman" panose="02020603050405020304" pitchFamily="18" charset="0"/>
              </a:rPr>
              <a:t>*  </a:t>
            </a:r>
            <a:r>
              <a:rPr lang="ru-RU" sz="2000" dirty="0" smtClean="0">
                <a:latin typeface="+mj-lt"/>
                <a:cs typeface="Times New Roman" panose="02020603050405020304" pitchFamily="18" charset="0"/>
              </a:rPr>
              <a:t>Наглядная информация</a:t>
            </a:r>
          </a:p>
          <a:p>
            <a:endParaRPr lang="ru-RU" sz="2000" dirty="0" smtClean="0">
              <a:latin typeface="+mj-lt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+mj-lt"/>
                <a:cs typeface="Times New Roman" panose="02020603050405020304" pitchFamily="18" charset="0"/>
              </a:rPr>
              <a:t>*  </a:t>
            </a:r>
            <a:r>
              <a:rPr lang="ru-RU" sz="2000" dirty="0" smtClean="0">
                <a:latin typeface="+mj-lt"/>
                <a:cs typeface="Times New Roman" panose="02020603050405020304" pitchFamily="18" charset="0"/>
              </a:rPr>
              <a:t>Проведение совместных праздников и развлечений</a:t>
            </a:r>
          </a:p>
          <a:p>
            <a:endParaRPr lang="ru-RU" sz="2000" dirty="0" smtClean="0">
              <a:latin typeface="+mj-lt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+mj-lt"/>
                <a:cs typeface="Times New Roman" panose="02020603050405020304" pitchFamily="18" charset="0"/>
              </a:rPr>
              <a:t>*  </a:t>
            </a:r>
            <a:r>
              <a:rPr lang="ru-RU" sz="2000" dirty="0" smtClean="0">
                <a:latin typeface="+mj-lt"/>
                <a:cs typeface="Times New Roman" panose="02020603050405020304" pitchFamily="18" charset="0"/>
              </a:rPr>
              <a:t>Совместная  деятельность  </a:t>
            </a:r>
          </a:p>
        </p:txBody>
      </p:sp>
    </p:spTree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1472" y="428604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+mj-lt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7030A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5984" y="1142984"/>
            <a:ext cx="4929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1400" b="1" i="1" dirty="0" smtClean="0">
                <a:solidFill>
                  <a:srgbClr val="800000"/>
                </a:solidFill>
              </a:rPr>
              <a:t> </a:t>
            </a:r>
            <a:r>
              <a:rPr lang="ru-RU" sz="1400" dirty="0" smtClean="0"/>
              <a:t>)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6431" y="308250"/>
            <a:ext cx="835824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sz="2400" b="1" dirty="0" smtClean="0">
                <a:ln>
                  <a:solidFill>
                    <a:srgbClr val="FEB0FA"/>
                  </a:solidFill>
                </a:ln>
                <a:solidFill>
                  <a:srgbClr val="660066"/>
                </a:solidFill>
                <a:ea typeface="Times New Roman" pitchFamily="18" charset="0"/>
                <a:cs typeface="Arial" pitchFamily="34" charset="0"/>
              </a:rPr>
              <a:t>                            </a:t>
            </a:r>
            <a:r>
              <a:rPr lang="ru-RU" sz="2400" b="1" dirty="0" smtClean="0">
                <a:ln>
                  <a:solidFill>
                    <a:srgbClr val="FEB0FA"/>
                  </a:solidFill>
                </a:ln>
                <a:solidFill>
                  <a:srgbClr val="FF0000"/>
                </a:solidFill>
                <a:latin typeface="+mj-lt"/>
                <a:ea typeface="Times New Roman" pitchFamily="18" charset="0"/>
                <a:cs typeface="Arial" pitchFamily="34" charset="0"/>
              </a:rPr>
              <a:t>Структура  программы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endParaRPr lang="ru-RU" sz="1400" dirty="0" smtClean="0">
              <a:solidFill>
                <a:srgbClr val="7030A0"/>
              </a:solidFill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endParaRPr lang="ru-RU" sz="1400" dirty="0" smtClean="0">
              <a:solidFill>
                <a:srgbClr val="7030A0"/>
              </a:solidFill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solidFill>
                  <a:srgbClr val="7030A0"/>
                </a:solidFill>
                <a:latin typeface="+mj-lt"/>
                <a:ea typeface="Times New Roman" pitchFamily="18" charset="0"/>
                <a:cs typeface="Arial" pitchFamily="34" charset="0"/>
              </a:rPr>
              <a:t>         </a:t>
            </a: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2.  Образовательная деятельность по части программы, </a:t>
            </a:r>
            <a:r>
              <a:rPr lang="ru-RU" sz="1400" dirty="0" err="1" smtClean="0">
                <a:latin typeface="+mj-lt"/>
                <a:ea typeface="Times New Roman" pitchFamily="18" charset="0"/>
                <a:cs typeface="Arial" pitchFamily="34" charset="0"/>
              </a:rPr>
              <a:t>формиру</a:t>
            </a:r>
            <a:r>
              <a:rPr lang="tt-RU" sz="1400" dirty="0" smtClean="0">
                <a:latin typeface="+mj-lt"/>
                <a:ea typeface="Times New Roman" pitchFamily="18" charset="0"/>
                <a:cs typeface="Arial" pitchFamily="34" charset="0"/>
              </a:rPr>
              <a:t>е</a:t>
            </a: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мой участниками </a:t>
            </a: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           образовательных отношений.</a:t>
            </a:r>
            <a:endParaRPr lang="ru-RU" sz="1400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       3.  Описание вариативных форм, способов, методов и средств реализации Программы</a:t>
            </a:r>
            <a:endParaRPr lang="ru-RU" sz="1400" dirty="0" smtClean="0">
              <a:latin typeface="+mj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endParaRPr lang="ru-RU" sz="1400" dirty="0" smtClean="0"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u="sng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u="sng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III</a:t>
            </a:r>
            <a:r>
              <a:rPr lang="ru-RU" sz="1400" u="sng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en-US" sz="1400" u="sng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u="sng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Организационный раздел.</a:t>
            </a:r>
            <a:endParaRPr lang="ru-RU" sz="1400" u="sng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  1.  Организация режима пребывания детей в образовательном учреждении</a:t>
            </a:r>
            <a:endParaRPr lang="ru-RU" sz="1400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  2.  Традиционные для МБДОУ «</a:t>
            </a:r>
            <a:r>
              <a:rPr lang="ru-RU" sz="1400" dirty="0" err="1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Новоалимовский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детский сад» мероприятия, события, праздники.</a:t>
            </a:r>
            <a:endParaRPr lang="ru-RU" sz="1400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  3.  Условия реализации программы:</a:t>
            </a:r>
            <a:endParaRPr lang="ru-RU" sz="1400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       3.1. Организация предметно-пространственной  развивающей образовательной среды.</a:t>
            </a:r>
            <a:endParaRPr lang="ru-RU" sz="1400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       3.2. Материально-техническое обеспечение программы.</a:t>
            </a:r>
            <a:endParaRPr lang="ru-RU" sz="1400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              3.2.1.  Учебно-методическое обеспечение программы.</a:t>
            </a:r>
            <a:endParaRPr lang="ru-RU" sz="1400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              3.2.2.  Учебно-методическое обеспечение </a:t>
            </a:r>
            <a:r>
              <a:rPr lang="tt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части программы, формируемой участниками</a:t>
            </a:r>
            <a:r>
              <a:rPr lang="tt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tt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                          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образовательных отношений</a:t>
            </a:r>
            <a:endParaRPr lang="ru-RU" sz="1400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ru-RU" sz="1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  4.  Примерное комплексно-тематическое планирование</a:t>
            </a:r>
            <a:endParaRPr lang="ru-RU" sz="1400" dirty="0" smtClean="0">
              <a:latin typeface="Cambria" pitchFamily="18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09" y="34168"/>
            <a:ext cx="9172500" cy="6858000"/>
          </a:xfrm>
          <a:prstGeom prst="rect">
            <a:avLst/>
          </a:prstGeom>
          <a:solidFill>
            <a:srgbClr val="C1C955"/>
          </a:solidFill>
          <a:ln>
            <a:noFill/>
          </a:ln>
          <a:effectLst/>
        </p:spPr>
      </p:pic>
      <p:sp>
        <p:nvSpPr>
          <p:cNvPr id="8" name="Скругленный прямоугольник 7"/>
          <p:cNvSpPr/>
          <p:nvPr/>
        </p:nvSpPr>
        <p:spPr>
          <a:xfrm>
            <a:off x="1331640" y="953683"/>
            <a:ext cx="5904656" cy="2552404"/>
          </a:xfrm>
          <a:prstGeom prst="roundRect">
            <a:avLst/>
          </a:prstGeom>
          <a:solidFill>
            <a:srgbClr val="FEB0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00034" y="142852"/>
            <a:ext cx="835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+mj-lt"/>
                <a:cs typeface="Times New Roman" pitchFamily="18" charset="0"/>
              </a:rPr>
              <a:t>       </a:t>
            </a:r>
            <a:r>
              <a:rPr lang="ru-RU" sz="2400" b="1" spc="50" dirty="0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Times New Roman" pitchFamily="18" charset="0"/>
              </a:rPr>
              <a:t>Модель образовательной программы </a:t>
            </a:r>
          </a:p>
          <a:p>
            <a:pPr algn="ctr"/>
            <a:r>
              <a:rPr lang="ru-RU" sz="2400" b="1" spc="50" dirty="0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Times New Roman" pitchFamily="18" charset="0"/>
              </a:rPr>
              <a:t>МБДОУ «</a:t>
            </a:r>
            <a:r>
              <a:rPr lang="ru-RU" sz="2400" b="1" spc="50" dirty="0" err="1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Times New Roman" pitchFamily="18" charset="0"/>
              </a:rPr>
              <a:t>Новоалимовский</a:t>
            </a:r>
            <a:r>
              <a:rPr lang="ru-RU" sz="2400" b="1" spc="50" dirty="0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Times New Roman" pitchFamily="18" charset="0"/>
              </a:rPr>
              <a:t> детский сад"</a:t>
            </a:r>
            <a:endParaRPr lang="ru-RU" sz="2400" b="1" spc="50" dirty="0" smtClean="0">
              <a:ln w="11430">
                <a:solidFill>
                  <a:srgbClr val="FEB0FA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400" b="1" i="1" dirty="0">
              <a:solidFill>
                <a:srgbClr val="7030A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672" y="953682"/>
            <a:ext cx="60486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+mj-lt"/>
              </a:rPr>
              <a:t>Цель программы:</a:t>
            </a:r>
          </a:p>
          <a:p>
            <a:pPr algn="ctr"/>
            <a:endParaRPr lang="ru-RU" sz="800" b="1" dirty="0" smtClean="0">
              <a:solidFill>
                <a:srgbClr val="CC0066"/>
              </a:solidFill>
              <a:latin typeface="+mj-lt"/>
            </a:endParaRPr>
          </a:p>
          <a:p>
            <a:r>
              <a:rPr lang="ru-RU" sz="1400" b="1" i="1" dirty="0" smtClean="0">
                <a:solidFill>
                  <a:srgbClr val="800000"/>
                </a:solidFill>
                <a:latin typeface="+mj-lt"/>
              </a:rPr>
              <a:t> </a:t>
            </a:r>
            <a:r>
              <a:rPr lang="ru-RU" sz="1400" b="1" dirty="0" smtClean="0">
                <a:latin typeface="+mj-lt"/>
              </a:rPr>
              <a:t>    </a:t>
            </a:r>
            <a:r>
              <a:rPr lang="ru-RU" sz="1400" dirty="0" smtClean="0">
                <a:latin typeface="+mj-lt"/>
              </a:rPr>
              <a:t>Создание благоприятных условий для полноценного </a:t>
            </a:r>
          </a:p>
          <a:p>
            <a:r>
              <a:rPr lang="ru-RU" sz="1400" dirty="0" smtClean="0">
                <a:latin typeface="+mj-lt"/>
              </a:rPr>
              <a:t> проживания ребенком дошкольного детства, </a:t>
            </a:r>
            <a:r>
              <a:rPr lang="ru-RU" sz="1400" dirty="0" err="1" smtClean="0">
                <a:latin typeface="+mj-lt"/>
              </a:rPr>
              <a:t>формирова</a:t>
            </a:r>
            <a:r>
              <a:rPr lang="ru-RU" sz="1400" dirty="0" smtClean="0">
                <a:latin typeface="+mj-lt"/>
              </a:rPr>
              <a:t>-</a:t>
            </a:r>
          </a:p>
          <a:p>
            <a:r>
              <a:rPr lang="ru-RU" sz="1400" dirty="0" err="1" smtClean="0">
                <a:latin typeface="+mj-lt"/>
              </a:rPr>
              <a:t>ние</a:t>
            </a:r>
            <a:r>
              <a:rPr lang="ru-RU" sz="1400" dirty="0" smtClean="0">
                <a:latin typeface="+mj-lt"/>
              </a:rPr>
              <a:t> основ базовой культуры личности, всестороннее </a:t>
            </a:r>
            <a:r>
              <a:rPr lang="ru-RU" sz="1400" dirty="0" smtClean="0">
                <a:latin typeface="+mj-lt"/>
              </a:rPr>
              <a:t>развитие </a:t>
            </a:r>
            <a:r>
              <a:rPr lang="ru-RU" sz="1400" dirty="0" smtClean="0">
                <a:latin typeface="+mj-lt"/>
              </a:rPr>
              <a:t>психических и физических качеств в соответствии с </a:t>
            </a:r>
          </a:p>
          <a:p>
            <a:r>
              <a:rPr lang="ru-RU" sz="1400" dirty="0" smtClean="0">
                <a:latin typeface="+mj-lt"/>
              </a:rPr>
              <a:t>  возрастными и индивидуальными особенностями, </a:t>
            </a:r>
            <a:r>
              <a:rPr lang="ru-RU" sz="1400" dirty="0" err="1" smtClean="0">
                <a:latin typeface="+mj-lt"/>
              </a:rPr>
              <a:t>подго</a:t>
            </a:r>
            <a:r>
              <a:rPr lang="ru-RU" sz="1400" dirty="0" smtClean="0">
                <a:latin typeface="+mj-lt"/>
              </a:rPr>
              <a:t>-  </a:t>
            </a:r>
          </a:p>
          <a:p>
            <a:r>
              <a:rPr lang="ru-RU" sz="1400" dirty="0" smtClean="0">
                <a:latin typeface="+mj-lt"/>
              </a:rPr>
              <a:t>   </a:t>
            </a:r>
            <a:r>
              <a:rPr lang="ru-RU" sz="1400" dirty="0" err="1" smtClean="0">
                <a:latin typeface="+mj-lt"/>
              </a:rPr>
              <a:t>товка</a:t>
            </a:r>
            <a:r>
              <a:rPr lang="ru-RU" sz="1400" dirty="0" smtClean="0">
                <a:latin typeface="+mj-lt"/>
              </a:rPr>
              <a:t> к жизни в современном обществе, формирование </a:t>
            </a:r>
          </a:p>
          <a:p>
            <a:r>
              <a:rPr lang="ru-RU" sz="1400" dirty="0" smtClean="0">
                <a:latin typeface="+mj-lt"/>
              </a:rPr>
              <a:t>        предпосылок к учебной деятельности, обеспечение  </a:t>
            </a:r>
          </a:p>
          <a:p>
            <a:r>
              <a:rPr lang="ru-RU" sz="1400" dirty="0" smtClean="0">
                <a:latin typeface="+mj-lt"/>
              </a:rPr>
              <a:t>           безопасности жизнедеятельности дошкольника.</a:t>
            </a:r>
          </a:p>
          <a:p>
            <a:r>
              <a:rPr lang="ru-RU" sz="1400" dirty="0" smtClean="0">
                <a:latin typeface="+mj-lt"/>
              </a:rPr>
              <a:t> </a:t>
            </a:r>
          </a:p>
          <a:p>
            <a:pPr algn="ctr"/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28860" y="3905433"/>
            <a:ext cx="4572000" cy="1077218"/>
          </a:xfrm>
          <a:prstGeom prst="rect">
            <a:avLst/>
          </a:prstGeom>
          <a:solidFill>
            <a:srgbClr val="C1C955"/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+mj-lt"/>
              </a:rPr>
              <a:t>Обеспечивает разностороннее развитие детей в возрасте от 1 до 7 лет с учётом их возрастных и индивидуальных особенностей по основным направлениям развития и образования детей:</a:t>
            </a:r>
            <a:endParaRPr lang="ru-RU" sz="1600" dirty="0">
              <a:latin typeface="+mj-lt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7058080" y="3506086"/>
            <a:ext cx="1978416" cy="1313747"/>
          </a:xfrm>
          <a:prstGeom prst="round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Художественно-эстетическое развитие</a:t>
            </a:r>
            <a:endParaRPr lang="ru-RU" dirty="0"/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 flipH="1">
            <a:off x="107504" y="3506086"/>
            <a:ext cx="2160240" cy="1313747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Социально-коммуникативное развитие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500034" y="5085184"/>
            <a:ext cx="2631806" cy="151216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Познавательное развитие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419872" y="5085184"/>
            <a:ext cx="2520279" cy="15121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Речевое развитие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300192" y="5085184"/>
            <a:ext cx="2448272" cy="151216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Физическое развитие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100" b="1" spc="50" dirty="0" smtClean="0">
                <a:ln w="11430">
                  <a:solidFill>
                    <a:srgbClr val="FEB0FA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100" b="1" spc="50" dirty="0" smtClean="0">
                <a:ln w="11430">
                  <a:solidFill>
                    <a:srgbClr val="FEB0FA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бразовательная программа</a:t>
            </a:r>
            <a:r>
              <a:rPr lang="ru-RU" sz="3100" b="1" spc="50" dirty="0" smtClean="0">
                <a:ln w="11430">
                  <a:solidFill>
                    <a:srgbClr val="FEB0FA"/>
                  </a:solidFill>
                </a:ln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   </a:t>
            </a:r>
            <a:r>
              <a:rPr lang="ru-RU" b="1" spc="50" dirty="0" smtClean="0">
                <a:ln w="11430">
                  <a:solidFill>
                    <a:srgbClr val="FEB0FA"/>
                  </a:solidFill>
                </a:ln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                        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98735960"/>
              </p:ext>
            </p:extLst>
          </p:nvPr>
        </p:nvGraphicFramePr>
        <p:xfrm>
          <a:off x="500034" y="1785926"/>
          <a:ext cx="4071966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/>
          <p:cNvGrpSpPr/>
          <p:nvPr/>
        </p:nvGrpSpPr>
        <p:grpSpPr>
          <a:xfrm rot="5400000">
            <a:off x="6177759" y="180167"/>
            <a:ext cx="1710686" cy="2921940"/>
            <a:chOff x="1616709" y="2643549"/>
            <a:chExt cx="2765883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957527" y="2643549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5572132" y="2500306"/>
            <a:ext cx="3045470" cy="3929090"/>
          </a:xfrm>
          <a:prstGeom prst="roundRect">
            <a:avLst/>
          </a:prstGeom>
          <a:solidFill>
            <a:srgbClr val="C1C955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TextBox 16"/>
          <p:cNvSpPr txBox="1"/>
          <p:nvPr/>
        </p:nvSpPr>
        <p:spPr>
          <a:xfrm>
            <a:off x="5786446" y="2643182"/>
            <a:ext cx="2714644" cy="5221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t-RU" sz="16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   Региональная программа дошкольного образования, Шаехова Р.К. – РИ</a:t>
            </a:r>
            <a:r>
              <a:rPr lang="ru-RU" sz="16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Ц,</a:t>
            </a:r>
            <a:r>
              <a:rPr lang="tt-RU" sz="16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Казань, 2012.</a:t>
            </a:r>
            <a:endParaRPr lang="ru-RU" sz="1600" dirty="0" smtClean="0">
              <a:solidFill>
                <a:srgbClr val="660066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t-RU" sz="16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 Гаиләдә, балалар бакча-ларында әдәплелек тәрбияләү программасы, Закирова К.В., Низамов Р.А. – Казан  «Мәгариф», 2005.</a:t>
            </a:r>
            <a:endParaRPr lang="ru-RU" sz="16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t-RU" sz="16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 «Мәктәпкәчә белем бирү учреждениеләрендә бала-ларны юлларда үз-үзенңне хәвефсез тоту кагыйдәлә-ренә өйрәтү», Казан, 1997.</a:t>
            </a:r>
            <a:endParaRPr lang="ru-RU" sz="1600" dirty="0" smtClean="0">
              <a:solidFill>
                <a:srgbClr val="660066"/>
              </a:solidFill>
              <a:latin typeface="+mj-lt"/>
              <a:cs typeface="Arial" pitchFamily="34" charset="0"/>
            </a:endParaRPr>
          </a:p>
          <a:p>
            <a:pPr algn="ctr"/>
            <a:endParaRPr lang="en-US" sz="1600" dirty="0" smtClean="0">
              <a:solidFill>
                <a:srgbClr val="660066"/>
              </a:solidFill>
              <a:latin typeface="+mj-lt"/>
            </a:endParaRPr>
          </a:p>
          <a:p>
            <a:pPr algn="ctr"/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</a:t>
            </a:r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286380" y="3071810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solidFill>
                  <a:srgbClr val="660066"/>
                </a:solidFill>
                <a:latin typeface="+mj-lt"/>
              </a:rPr>
              <a:t> </a:t>
            </a:r>
            <a:endParaRPr lang="ru-RU" sz="2000" dirty="0">
              <a:solidFill>
                <a:srgbClr val="660066"/>
              </a:solidFill>
              <a:latin typeface="+mj-lt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5400000">
            <a:off x="6400163" y="600705"/>
            <a:ext cx="1415772" cy="207170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C0066"/>
                </a:solidFill>
                <a:latin typeface="+mj-lt"/>
              </a:rPr>
              <a:t>Вариативная часть,</a:t>
            </a:r>
          </a:p>
          <a:p>
            <a:pPr algn="ctr"/>
            <a:r>
              <a:rPr lang="ru-RU" sz="1600" b="1" dirty="0" smtClean="0">
                <a:solidFill>
                  <a:srgbClr val="CC0066"/>
                </a:solidFill>
                <a:latin typeface="+mj-lt"/>
              </a:rPr>
              <a:t>формируемая</a:t>
            </a:r>
          </a:p>
          <a:p>
            <a:pPr algn="ctr"/>
            <a:r>
              <a:rPr lang="ru-RU" sz="1600" b="1" dirty="0" smtClean="0">
                <a:solidFill>
                  <a:srgbClr val="CC0066"/>
                </a:solidFill>
                <a:latin typeface="+mj-lt"/>
              </a:rPr>
              <a:t>участниками</a:t>
            </a:r>
          </a:p>
          <a:p>
            <a:pPr algn="ctr"/>
            <a:r>
              <a:rPr lang="ru-RU" sz="1600" b="1" dirty="0" smtClean="0">
                <a:solidFill>
                  <a:srgbClr val="CC0066"/>
                </a:solidFill>
                <a:latin typeface="+mj-lt"/>
              </a:rPr>
              <a:t>образовательного</a:t>
            </a:r>
          </a:p>
          <a:p>
            <a:pPr algn="ctr"/>
            <a:r>
              <a:rPr lang="ru-RU" sz="1600" b="1" dirty="0" smtClean="0">
                <a:solidFill>
                  <a:srgbClr val="CC0066"/>
                </a:solidFill>
                <a:latin typeface="+mj-lt"/>
              </a:rPr>
              <a:t>процесса</a:t>
            </a:r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1981102" y="-338084"/>
            <a:ext cx="824078" cy="3357586"/>
          </a:xfrm>
          <a:prstGeom prst="rightArrow">
            <a:avLst>
              <a:gd name="adj1" fmla="val 75000"/>
              <a:gd name="adj2" fmla="val 50000"/>
            </a:avLst>
          </a:prstGeom>
          <a:solidFill>
            <a:srgbClr val="FEB0FA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vert="vert270"/>
          <a:lstStyle/>
          <a:p>
            <a:r>
              <a:rPr lang="ru-RU" b="1" dirty="0" smtClean="0">
                <a:solidFill>
                  <a:srgbClr val="CC0066"/>
                </a:solidFill>
                <a:latin typeface="+mj-lt"/>
              </a:rPr>
              <a:t>        Основная часть</a:t>
            </a:r>
            <a:endParaRPr lang="ru-RU" b="1" dirty="0">
              <a:solidFill>
                <a:srgbClr val="CC0066"/>
              </a:solidFill>
              <a:latin typeface="+mj-lt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smtClean="0">
                <a:ln>
                  <a:solidFill>
                    <a:srgbClr val="FEB0FA"/>
                  </a:solidFill>
                </a:ln>
                <a:solidFill>
                  <a:srgbClr val="FF0000"/>
                </a:solidFill>
              </a:rPr>
              <a:t>Обязательная часть образовательной программы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229600" cy="46567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solidFill>
                  <a:srgbClr val="660066"/>
                </a:solidFill>
                <a:latin typeface="+mj-lt"/>
              </a:rPr>
              <a:t>  </a:t>
            </a:r>
            <a:r>
              <a:rPr lang="ru-RU" sz="1800" dirty="0" smtClean="0">
                <a:solidFill>
                  <a:srgbClr val="660066"/>
                </a:solidFill>
                <a:latin typeface="+mj-lt"/>
              </a:rPr>
              <a:t>  </a:t>
            </a:r>
            <a:r>
              <a:rPr lang="ru-RU" sz="2400" dirty="0" smtClean="0">
                <a:solidFill>
                  <a:srgbClr val="660066"/>
                </a:solidFill>
                <a:latin typeface="+mj-lt"/>
              </a:rPr>
              <a:t>Условия </a:t>
            </a:r>
            <a:r>
              <a:rPr lang="ru-RU" sz="2400" dirty="0" smtClean="0">
                <a:solidFill>
                  <a:srgbClr val="660066"/>
                </a:solidFill>
                <a:latin typeface="+mj-lt"/>
              </a:rPr>
              <a:t>реализации Программы должны </a:t>
            </a:r>
            <a:r>
              <a:rPr lang="ru-RU" sz="2400" dirty="0" smtClean="0">
                <a:solidFill>
                  <a:srgbClr val="660066"/>
                </a:solidFill>
                <a:latin typeface="+mj-lt"/>
              </a:rPr>
              <a:t>обеспечивать полноценное развитие </a:t>
            </a:r>
            <a:r>
              <a:rPr lang="ru-RU" sz="2400" dirty="0" smtClean="0">
                <a:solidFill>
                  <a:srgbClr val="660066"/>
                </a:solidFill>
                <a:latin typeface="+mj-lt"/>
              </a:rPr>
              <a:t>личности во всех основных образовательных областях.</a:t>
            </a:r>
            <a:endParaRPr lang="ru-RU" sz="2400" dirty="0">
              <a:solidFill>
                <a:srgbClr val="660066"/>
              </a:solidFill>
              <a:latin typeface="+mj-lt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-35785" y="3003899"/>
            <a:ext cx="2520280" cy="1490464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Различные виды детской деятельности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2123728" y="3769292"/>
            <a:ext cx="2448272" cy="156247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Режимные моменты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4211960" y="3031872"/>
            <a:ext cx="2667380" cy="1562472"/>
          </a:xfrm>
          <a:prstGeom prst="hexagon">
            <a:avLst/>
          </a:prstGeom>
          <a:solidFill>
            <a:srgbClr val="FEB0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Самостоятельная деятельность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Шестиугольник 10"/>
          <p:cNvSpPr/>
          <p:nvPr/>
        </p:nvSpPr>
        <p:spPr>
          <a:xfrm>
            <a:off x="6516216" y="3813108"/>
            <a:ext cx="2520280" cy="1571688"/>
          </a:xfrm>
          <a:prstGeom prst="hexagon">
            <a:avLst/>
          </a:prstGeom>
          <a:solidFill>
            <a:srgbClr val="C1C95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Взаимодействие с родителями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2858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n>
                  <a:solidFill>
                    <a:srgbClr val="FEB0FA"/>
                  </a:solidFill>
                </a:ln>
                <a:solidFill>
                  <a:srgbClr val="FF0000"/>
                </a:solidFill>
              </a:rPr>
              <a:t>Часть образовательной программы, формируемой участниками образовательных отношений Учреждения отражает:</a:t>
            </a:r>
            <a:endParaRPr lang="ru-RU" sz="3100" b="1" dirty="0">
              <a:ln>
                <a:solidFill>
                  <a:srgbClr val="FEB0FA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500174"/>
            <a:ext cx="8286808" cy="46567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buNone/>
            </a:pP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 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2285984" y="1785926"/>
            <a:ext cx="1071570" cy="785818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6286512" y="1785926"/>
            <a:ext cx="500066" cy="35719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57158" y="2714620"/>
            <a:ext cx="4429156" cy="164307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None/>
            </a:pP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Содержание региональной  программы</a:t>
            </a:r>
          </a:p>
          <a:p>
            <a:pPr marL="342900" indent="-342900" algn="ctr">
              <a:buNone/>
            </a:pP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дошкольного образования, специфику</a:t>
            </a:r>
          </a:p>
          <a:p>
            <a:pPr marL="342900" indent="-342900" algn="ctr">
              <a:buNone/>
            </a:pP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      национально-культурных, демографических,   климатических условий, в которых  осуществляется образовательный процесс.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H="1">
            <a:off x="3893339" y="2536025"/>
            <a:ext cx="2928958" cy="1285884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143372" y="4643446"/>
            <a:ext cx="3714776" cy="1214446"/>
          </a:xfrm>
          <a:prstGeom prst="rect">
            <a:avLst/>
          </a:prstGeom>
          <a:solidFill>
            <a:srgbClr val="FC2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None/>
            </a:pP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Содержание работы по обучению детей русскому языку, как второму государственному языку Республики Татарстан.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143504" y="2214554"/>
            <a:ext cx="3714776" cy="121444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+mj-lt"/>
              </a:rPr>
              <a:t>Содержание работы по обучению детей родному татарскому языку</a:t>
            </a:r>
            <a:r>
              <a:rPr lang="ru-RU" sz="1600" dirty="0" smtClean="0">
                <a:solidFill>
                  <a:srgbClr val="660066"/>
                </a:solidFill>
                <a:latin typeface="+mj-lt"/>
              </a:rPr>
              <a:t>.</a:t>
            </a:r>
            <a:endParaRPr lang="ru-RU" sz="1600" b="1" dirty="0">
              <a:solidFill>
                <a:srgbClr val="7030A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85786" y="476672"/>
            <a:ext cx="771530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  </a:t>
            </a:r>
            <a:r>
              <a:rPr lang="ru-RU" sz="2800" b="1" cap="none" spc="50" dirty="0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Программа строится на принципах:</a:t>
            </a:r>
            <a:endParaRPr lang="ru-RU" sz="2800" b="1" cap="none" spc="50" dirty="0">
              <a:ln w="11430">
                <a:solidFill>
                  <a:srgbClr val="FEB0FA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0253" y="1308516"/>
            <a:ext cx="82868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b="1" i="1" dirty="0" smtClean="0">
                <a:solidFill>
                  <a:srgbClr val="660066"/>
                </a:solidFill>
                <a:latin typeface="+mj-lt"/>
                <a:cs typeface="Times New Roman" pitchFamily="18" charset="0"/>
              </a:rPr>
              <a:t>-</a:t>
            </a:r>
            <a:r>
              <a:rPr lang="ru-RU" b="1" i="1" dirty="0" smtClean="0">
                <a:solidFill>
                  <a:srgbClr val="660066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Принцип развивающего образования, в соответствии с которым главной целью дошкольного образования является развитие ребенка.</a:t>
            </a:r>
          </a:p>
          <a:p>
            <a:pPr lvl="0" algn="just">
              <a:spcAft>
                <a:spcPts val="600"/>
              </a:spcAft>
            </a:pPr>
            <a:r>
              <a:rPr lang="ru-RU" dirty="0">
                <a:solidFill>
                  <a:srgbClr val="660066"/>
                </a:solidFill>
                <a:latin typeface="+mj-lt"/>
              </a:rPr>
              <a:t>-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  Принцип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научной обоснованности и практической применимости.</a:t>
            </a:r>
          </a:p>
          <a:p>
            <a:pPr lvl="0" algn="just">
              <a:spcAft>
                <a:spcPts val="600"/>
              </a:spcAft>
            </a:pPr>
            <a:r>
              <a:rPr lang="ru-RU" dirty="0" smtClean="0">
                <a:solidFill>
                  <a:srgbClr val="660066"/>
                </a:solidFill>
                <a:latin typeface="+mj-lt"/>
              </a:rPr>
              <a:t>-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Принцип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интеграции содержания дошкольного образования в соответствии с возрастными возможностями и особенностями детей, спецификой и возможностями образовательных областей.</a:t>
            </a:r>
          </a:p>
          <a:p>
            <a:pPr lvl="0" algn="just">
              <a:spcAft>
                <a:spcPts val="600"/>
              </a:spcAft>
            </a:pPr>
            <a:r>
              <a:rPr lang="ru-RU" dirty="0" smtClean="0">
                <a:solidFill>
                  <a:srgbClr val="660066"/>
                </a:solidFill>
                <a:latin typeface="+mj-lt"/>
              </a:rPr>
              <a:t>-</a:t>
            </a:r>
            <a:r>
              <a:rPr lang="ru-RU" dirty="0">
                <a:solidFill>
                  <a:srgbClr val="660066"/>
                </a:solidFill>
                <a:latin typeface="+mj-lt"/>
              </a:rPr>
              <a:t>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Комплексно-тематический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принцип построения образовательного процесса</a:t>
            </a:r>
            <a:r>
              <a:rPr lang="ru-RU" b="1" dirty="0" smtClean="0">
                <a:solidFill>
                  <a:srgbClr val="660066"/>
                </a:solidFill>
                <a:latin typeface="+mj-lt"/>
              </a:rPr>
              <a:t>.</a:t>
            </a:r>
          </a:p>
          <a:p>
            <a:pPr lvl="0" algn="just">
              <a:spcAft>
                <a:spcPts val="600"/>
              </a:spcAft>
            </a:pPr>
            <a:r>
              <a:rPr lang="ru-RU" b="1" dirty="0">
                <a:solidFill>
                  <a:srgbClr val="660066"/>
                </a:solidFill>
                <a:latin typeface="+mj-lt"/>
              </a:rPr>
              <a:t>-</a:t>
            </a:r>
            <a:r>
              <a:rPr lang="ru-RU" b="1" dirty="0" smtClean="0">
                <a:solidFill>
                  <a:srgbClr val="660066"/>
                </a:solidFill>
                <a:latin typeface="+mj-lt"/>
              </a:rPr>
              <a:t>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Принцип построения образовательного процесса на адекватных возрасту формах работы с детьми.</a:t>
            </a:r>
          </a:p>
          <a:p>
            <a:pPr lvl="0" algn="just">
              <a:spcAft>
                <a:spcPts val="600"/>
              </a:spcAft>
            </a:pPr>
            <a:r>
              <a:rPr lang="ru-RU" dirty="0" smtClean="0">
                <a:solidFill>
                  <a:srgbClr val="660066"/>
                </a:solidFill>
                <a:latin typeface="+mj-lt"/>
              </a:rPr>
              <a:t>-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Решение программных образовательных задач в совместной деятельности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взрослого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и детей и самостоятельной деятельности дошкольников не только в рамках непосредственно образовательной деятельности, но и при проведении режимных моментов в соответствии со спецификой дошкольного образования.</a:t>
            </a:r>
          </a:p>
          <a:p>
            <a:pPr lvl="0" algn="just">
              <a:spcAft>
                <a:spcPts val="600"/>
              </a:spcAft>
            </a:pPr>
            <a:r>
              <a:rPr lang="ru-RU" dirty="0" smtClean="0">
                <a:solidFill>
                  <a:srgbClr val="660066"/>
                </a:solidFill>
                <a:latin typeface="+mj-lt"/>
              </a:rPr>
              <a:t>-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 </a:t>
            </a:r>
            <a:r>
              <a:rPr lang="ru-RU" dirty="0" smtClean="0">
                <a:solidFill>
                  <a:srgbClr val="660066"/>
                </a:solidFill>
                <a:latin typeface="+mj-lt"/>
              </a:rPr>
              <a:t>Варьирование образовательного процесса в зависимости от региональных  особенностей.</a:t>
            </a:r>
            <a:endParaRPr lang="ru-RU" b="1" i="1" dirty="0">
              <a:solidFill>
                <a:srgbClr val="660066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1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86766" cy="4905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428604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+mj-lt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7030A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5984" y="1142984"/>
            <a:ext cx="4929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1400" b="1" i="1" dirty="0" smtClean="0">
                <a:solidFill>
                  <a:srgbClr val="800000"/>
                </a:solidFill>
              </a:rPr>
              <a:t> </a:t>
            </a:r>
            <a:endParaRPr lang="ru-RU" sz="1400" dirty="0"/>
          </a:p>
        </p:txBody>
      </p:sp>
      <p:sp>
        <p:nvSpPr>
          <p:cNvPr id="81921" name="Rectangle 1"/>
          <p:cNvSpPr>
            <a:spLocks noGrp="1" noChangeArrowheads="1"/>
          </p:cNvSpPr>
          <p:nvPr>
            <p:ph sz="quarter" idx="1"/>
          </p:nvPr>
        </p:nvSpPr>
        <p:spPr bwMode="auto">
          <a:xfrm>
            <a:off x="357158" y="574797"/>
            <a:ext cx="8429684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C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spc="50" normalizeH="0" baseline="0" dirty="0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Значимые</a:t>
            </a:r>
            <a:r>
              <a:rPr kumimoji="0" lang="ru-RU" sz="2400" b="1" i="0" u="none" strike="noStrike" cap="none" spc="50" normalizeH="0" dirty="0" smtClean="0">
                <a:ln w="11430">
                  <a:solidFill>
                    <a:srgbClr val="FEB0FA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для разработки и реализации программы характеристики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C0066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C006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МБДОУ «</a:t>
            </a:r>
            <a:r>
              <a:rPr lang="ru-RU" sz="1400" dirty="0" err="1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Новоалимовский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етский сад»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Актанышского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муниципального района Республики Татарстан расположено по адресу: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1400" dirty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423762, Республика Татарстан, </a:t>
            </a:r>
            <a:r>
              <a:rPr lang="ru-RU" sz="1400" dirty="0" err="1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Актанышский</a:t>
            </a:r>
            <a:r>
              <a:rPr lang="ru-RU" sz="1400" dirty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район, с. Новое </a:t>
            </a:r>
            <a:r>
              <a:rPr lang="ru-RU" sz="1400" dirty="0" err="1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Алимово</a:t>
            </a:r>
            <a:r>
              <a:rPr lang="ru-RU" sz="1400" dirty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, ул. </a:t>
            </a:r>
            <a:r>
              <a:rPr lang="ru-RU" sz="1400" dirty="0" err="1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Г.Тукая</a:t>
            </a:r>
            <a:r>
              <a:rPr lang="ru-RU" sz="1400" dirty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, д. 59,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функционирует с 1997года. 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1400" dirty="0" smtClean="0">
                <a:solidFill>
                  <a:srgbClr val="660066"/>
                </a:solidFill>
                <a:latin typeface="+mj-lt"/>
                <a:cs typeface="Arial" pitchFamily="34" charset="0"/>
              </a:rPr>
              <a:t>      </a:t>
            </a:r>
            <a:r>
              <a:rPr lang="ru-RU" sz="1400" u="sng" dirty="0" smtClean="0">
                <a:solidFill>
                  <a:srgbClr val="660066"/>
                </a:solidFill>
                <a:latin typeface="+mj-lt"/>
                <a:cs typeface="Arial" pitchFamily="34" charset="0"/>
              </a:rPr>
              <a:t>Телефон: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cs typeface="Arial" pitchFamily="34" charset="0"/>
              </a:rPr>
              <a:t>  8(85552) 6-08-26                                                    </a:t>
            </a:r>
            <a:r>
              <a:rPr lang="ru-RU" sz="1400" u="sng" dirty="0" smtClean="0">
                <a:solidFill>
                  <a:srgbClr val="660066"/>
                </a:solidFill>
                <a:latin typeface="+mj-lt"/>
                <a:cs typeface="Arial" pitchFamily="34" charset="0"/>
              </a:rPr>
              <a:t>Е-</a:t>
            </a:r>
            <a:r>
              <a:rPr lang="en-US" sz="1400" u="sng" dirty="0" smtClean="0">
                <a:solidFill>
                  <a:srgbClr val="660066"/>
                </a:solidFill>
                <a:latin typeface="+mj-lt"/>
                <a:cs typeface="Arial" pitchFamily="34" charset="0"/>
              </a:rPr>
              <a:t>mail</a:t>
            </a:r>
            <a:r>
              <a:rPr lang="ru-RU" sz="1400" u="sng" dirty="0" smtClean="0">
                <a:solidFill>
                  <a:srgbClr val="660066"/>
                </a:solidFill>
                <a:latin typeface="+mj-lt"/>
                <a:cs typeface="Arial" pitchFamily="34" charset="0"/>
              </a:rPr>
              <a:t>: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cs typeface="Arial" pitchFamily="34" charset="0"/>
              </a:rPr>
              <a:t>   </a:t>
            </a:r>
            <a:r>
              <a:rPr lang="en-US" sz="1400" dirty="0">
                <a:solidFill>
                  <a:srgbClr val="660066"/>
                </a:solidFill>
                <a:latin typeface="+mj-lt"/>
                <a:cs typeface="Arial" pitchFamily="34" charset="0"/>
              </a:rPr>
              <a:t>sarvarova2014@yandex.ru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cs typeface="Arial" pitchFamily="34" charset="0"/>
              </a:rPr>
              <a:t>    Д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етский сад функционирует  в  режиме 6-дневной  рабочей  недели  с  7.00  до  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16.00 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часов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с 9.00-часовом  пребыванием  детей.    </a:t>
            </a:r>
            <a:r>
              <a:rPr lang="ru-RU" sz="1400" dirty="0">
                <a:solidFill>
                  <a:srgbClr val="660066"/>
                </a:solidFill>
                <a:latin typeface="+mj-lt"/>
              </a:rPr>
              <a:t>В</a:t>
            </a:r>
            <a:r>
              <a:rPr lang="ru-RU" sz="1400" dirty="0" smtClean="0">
                <a:solidFill>
                  <a:srgbClr val="660066"/>
                </a:solidFill>
                <a:latin typeface="+mj-lt"/>
              </a:rPr>
              <a:t>оскресенье и праздничные дни – выходные.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  Учредителем детского сада является Исполнительный комитет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Актанышского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муниципального района Республики Татарстан.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    Дошкольное учреждение является юридическим лицом и имеет оформленную правовую базу: Устав,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утвержденный Постановлением Руководителя Исполнительного комитета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Актанышского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муниципального района ПР- 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573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от 23.08.2011 г., лицензию (бессрочную) 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№ </a:t>
            </a:r>
            <a:r>
              <a:rPr lang="ru-RU" sz="1400" dirty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8634 от 07.09.2016 г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  В  МБДОУ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Новоалимовский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етский сад »  функционирует </a:t>
            </a:r>
            <a:r>
              <a:rPr lang="ru-RU" sz="1400" dirty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 четыре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общеразивающих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групп</a:t>
            </a:r>
            <a:r>
              <a:rPr lang="ru-RU" sz="1400" dirty="0" smtClean="0">
                <a:solidFill>
                  <a:srgbClr val="660066"/>
                </a:solidFill>
                <a:latin typeface="+mj-lt"/>
                <a:ea typeface="Times New Roman" pitchFamily="18" charset="0"/>
                <a:cs typeface="Arial" pitchFamily="34" charset="0"/>
              </a:rPr>
              <a:t>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Из них: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1 группа  раннего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возраста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3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группы 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дошкольного возраста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effectLst/>
              <a:latin typeface="+mj-lt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2|1.2|1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1329</TotalTime>
  <Words>2988</Words>
  <Application>Microsoft Office PowerPoint</Application>
  <PresentationFormat>Экран (4:3)</PresentationFormat>
  <Paragraphs>401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Начальная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     Образовательная программа                           </vt:lpstr>
      <vt:lpstr> Обязательная часть образовательной программы</vt:lpstr>
      <vt:lpstr>             Часть образовательной программы, формируемой участниками образовательных отношений Учреждения отражает:</vt:lpstr>
      <vt:lpstr>Презентация PowerPoint</vt:lpstr>
      <vt:lpstr> </vt:lpstr>
      <vt:lpstr>   Образовательная деятельность в соответствии         с направлениями развития ребенка</vt:lpstr>
      <vt:lpstr>   Образовательная деятельность в соответствии с направлениями развития ребенка</vt:lpstr>
      <vt:lpstr>   Образовательная деятельность в соответствии          с направлениями развития ребенка</vt:lpstr>
      <vt:lpstr>   Образовательная деятельность в соответствии         с направлениями развития ребенка</vt:lpstr>
      <vt:lpstr>   Образовательная деятельность в соответствии         с направлениями развития ребенка</vt:lpstr>
      <vt:lpstr>   Образовательная деятельность в части программы, формируемой  участниками  образовательных отношений</vt:lpstr>
      <vt:lpstr>Презентация PowerPoint</vt:lpstr>
      <vt:lpstr> Условия реализации программы: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Фирюза</cp:lastModifiedBy>
  <cp:revision>188</cp:revision>
  <dcterms:created xsi:type="dcterms:W3CDTF">2014-01-27T05:03:25Z</dcterms:created>
  <dcterms:modified xsi:type="dcterms:W3CDTF">2018-11-09T08:02:47Z</dcterms:modified>
</cp:coreProperties>
</file>